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1" r:id="rId1"/>
  </p:sldMasterIdLst>
  <p:notesMasterIdLst>
    <p:notesMasterId r:id="rId17"/>
  </p:notesMasterIdLst>
  <p:sldIdLst>
    <p:sldId id="294" r:id="rId2"/>
    <p:sldId id="295" r:id="rId3"/>
    <p:sldId id="268" r:id="rId4"/>
    <p:sldId id="263" r:id="rId5"/>
    <p:sldId id="264" r:id="rId6"/>
    <p:sldId id="265" r:id="rId7"/>
    <p:sldId id="299" r:id="rId8"/>
    <p:sldId id="298" r:id="rId9"/>
    <p:sldId id="275" r:id="rId10"/>
    <p:sldId id="292" r:id="rId11"/>
    <p:sldId id="277" r:id="rId12"/>
    <p:sldId id="297" r:id="rId13"/>
    <p:sldId id="278" r:id="rId14"/>
    <p:sldId id="291" r:id="rId15"/>
    <p:sldId id="29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250" autoAdjust="0"/>
    <p:restoredTop sz="94565" autoAdjust="0"/>
  </p:normalViewPr>
  <p:slideViewPr>
    <p:cSldViewPr snapToGrid="0">
      <p:cViewPr>
        <p:scale>
          <a:sx n="33" d="100"/>
          <a:sy n="33" d="100"/>
        </p:scale>
        <p:origin x="-1230" y="-58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61DFC-55D1-4780-9C24-A296AACDD331}" type="datetimeFigureOut">
              <a:rPr lang="en-US" smtClean="0"/>
              <a:pPr/>
              <a:t>23-Sep-17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816DD-A698-4261-BBCC-B6FF0BA663C6}" type="slidenum">
              <a:rPr lang="en-US" smtClean="0"/>
              <a:pPr/>
              <a:t>‹#›</a:t>
            </a:fld>
            <a:endParaRPr lang="en-US"/>
          </a:p>
        </p:txBody>
      </p:sp>
    </p:spTree>
    <p:extLst>
      <p:ext uri="{BB962C8B-B14F-4D97-AF65-F5344CB8AC3E}">
        <p14:creationId xmlns="" xmlns:p14="http://schemas.microsoft.com/office/powerpoint/2010/main" val="1252079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716970-6DC5-4F7D-B773-FAC9A506B070}"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FC96F2-C2CA-498D-B74A-F84B9B8D17A6}"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558129" y="434162"/>
            <a:ext cx="11075745"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963168" y="1820206"/>
            <a:ext cx="103632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963168" y="3685032"/>
            <a:ext cx="103632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09E27CE4-5FC0-4852-8A80-E1C2B6B517A3}" type="datetimeFigureOut">
              <a:rPr lang="en-US" smtClean="0"/>
              <a:pPr/>
              <a:t>23-Sep-17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E86409D8-8148-4C69-A78B-56DA36A19AE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70560" y="530352"/>
            <a:ext cx="1091184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9E27CE4-5FC0-4852-8A80-E1C2B6B517A3}" type="datetimeFigureOut">
              <a:rPr lang="en-US" smtClean="0"/>
              <a:pPr/>
              <a:t>23-Sep-17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86409D8-8148-4C69-A78B-56DA36A19AE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5"/>
            <a:ext cx="26416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711200" y="533403"/>
            <a:ext cx="79248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9E27CE4-5FC0-4852-8A80-E1C2B6B517A3}" type="datetimeFigureOut">
              <a:rPr lang="en-US" smtClean="0"/>
              <a:pPr/>
              <a:t>23-Sep-17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86409D8-8148-4C69-A78B-56DA36A19AE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670560" y="530352"/>
            <a:ext cx="1091184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9E27CE4-5FC0-4852-8A80-E1C2B6B517A3}" type="datetimeFigureOut">
              <a:rPr lang="en-US" smtClean="0"/>
              <a:pPr/>
              <a:t>23-Sep-17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86409D8-8148-4C69-A78B-56DA36A19AE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558129" y="434163"/>
            <a:ext cx="11075745"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624459" y="4928616"/>
            <a:ext cx="1091184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24459" y="5624484"/>
            <a:ext cx="1091184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09E27CE4-5FC0-4852-8A80-E1C2B6B517A3}" type="datetimeFigureOut">
              <a:rPr lang="en-US" smtClean="0"/>
              <a:pPr/>
              <a:t>23-Sep-17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86409D8-8148-4C69-A78B-56DA36A19AE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685803"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340480"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9E27CE4-5FC0-4852-8A80-E1C2B6B517A3}" type="datetimeFigureOut">
              <a:rPr lang="en-US" smtClean="0"/>
              <a:pPr/>
              <a:t>23-Sep-17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86409D8-8148-4C69-A78B-56DA36A19AE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4983480"/>
            <a:ext cx="1091184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809632" y="579438"/>
            <a:ext cx="524256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202892" y="579438"/>
            <a:ext cx="524256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80963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20289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9E27CE4-5FC0-4852-8A80-E1C2B6B517A3}" type="datetimeFigureOut">
              <a:rPr lang="en-US" smtClean="0"/>
              <a:pPr/>
              <a:t>23-Sep-17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86409D8-8148-4C69-A78B-56DA36A19AE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09E27CE4-5FC0-4852-8A80-E1C2B6B517A3}" type="datetimeFigureOut">
              <a:rPr lang="en-US" smtClean="0"/>
              <a:pPr/>
              <a:t>23-Sep-17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86409D8-8148-4C69-A78B-56DA36A19AE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09E27CE4-5FC0-4852-8A80-E1C2B6B517A3}" type="datetimeFigureOut">
              <a:rPr lang="en-US" smtClean="0"/>
              <a:pPr/>
              <a:t>23-Sep-17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86409D8-8148-4C69-A78B-56DA36A19AE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85045" y="533400"/>
            <a:ext cx="39624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7385129" y="1447802"/>
            <a:ext cx="39624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1015163" y="930144"/>
            <a:ext cx="6168212"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9E27CE4-5FC0-4852-8A80-E1C2B6B517A3}" type="datetimeFigureOut">
              <a:rPr lang="en-US" smtClean="0"/>
              <a:pPr/>
              <a:t>23-Sep-17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86409D8-8148-4C69-A78B-56DA36A19AE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8534401" y="434162"/>
            <a:ext cx="3099473"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609600" y="5012056"/>
            <a:ext cx="109728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8616949" y="533400"/>
            <a:ext cx="298704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9E27CE4-5FC0-4852-8A80-E1C2B6B517A3}" type="datetimeFigureOut">
              <a:rPr lang="en-US" smtClean="0"/>
              <a:pPr/>
              <a:t>23-Sep-17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86409D8-8148-4C69-A78B-56DA36A19AEA}" type="slidenum">
              <a:rPr lang="en-US" smtClean="0"/>
              <a:pPr/>
              <a:t>‹#›</a:t>
            </a:fld>
            <a:endParaRPr lang="en-US"/>
          </a:p>
        </p:txBody>
      </p:sp>
      <p:sp>
        <p:nvSpPr>
          <p:cNvPr id="3" name="Picture Placeholder 2"/>
          <p:cNvSpPr>
            <a:spLocks noGrp="1"/>
          </p:cNvSpPr>
          <p:nvPr>
            <p:ph type="pic" idx="1"/>
          </p:nvPr>
        </p:nvSpPr>
        <p:spPr>
          <a:xfrm>
            <a:off x="561973" y="435768"/>
            <a:ext cx="7900416"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558129" y="434162"/>
            <a:ext cx="11075745"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670560" y="4985590"/>
            <a:ext cx="1091184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670560" y="530352"/>
            <a:ext cx="1091184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5035104" y="6111876"/>
            <a:ext cx="3048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09E27CE4-5FC0-4852-8A80-E1C2B6B517A3}" type="datetimeFigureOut">
              <a:rPr lang="en-US" smtClean="0"/>
              <a:pPr/>
              <a:t>23-Sep-17</a:t>
            </a:fld>
            <a:endParaRPr lang="en-US"/>
          </a:p>
        </p:txBody>
      </p:sp>
      <p:sp>
        <p:nvSpPr>
          <p:cNvPr id="18" name="Footer Placeholder 17"/>
          <p:cNvSpPr>
            <a:spLocks noGrp="1"/>
          </p:cNvSpPr>
          <p:nvPr>
            <p:ph type="ftr" sz="quarter" idx="3"/>
          </p:nvPr>
        </p:nvSpPr>
        <p:spPr>
          <a:xfrm>
            <a:off x="8083104" y="6111876"/>
            <a:ext cx="3048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11131104" y="6111876"/>
            <a:ext cx="6096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E86409D8-8148-4C69-A78B-56DA36A19A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jpeg"/><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YXJ_20170705112217_fast.jpg"/>
          <p:cNvPicPr>
            <a:picLocks noChangeAspect="1"/>
          </p:cNvPicPr>
          <p:nvPr/>
        </p:nvPicPr>
        <p:blipFill>
          <a:blip r:embed="rId3"/>
          <a:srcRect b="30175"/>
          <a:stretch>
            <a:fillRect/>
          </a:stretch>
        </p:blipFill>
        <p:spPr>
          <a:xfrm>
            <a:off x="8315325" y="2117561"/>
            <a:ext cx="3876675" cy="434038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 name="Picture 4" descr="MYXJ_20170705112153_fast.jpg"/>
          <p:cNvPicPr>
            <a:picLocks noChangeAspect="1"/>
          </p:cNvPicPr>
          <p:nvPr/>
        </p:nvPicPr>
        <p:blipFill>
          <a:blip r:embed="rId4"/>
          <a:srcRect t="34913" b="30175"/>
          <a:stretch>
            <a:fillRect/>
          </a:stretch>
        </p:blipFill>
        <p:spPr>
          <a:xfrm>
            <a:off x="-1" y="0"/>
            <a:ext cx="12192001" cy="2237874"/>
          </a:xfrm>
          <a:prstGeom prst="rect">
            <a:avLst/>
          </a:prstGeom>
          <a:blipFill>
            <a:blip r:embed="rId5"/>
            <a:tile tx="0" ty="0" sx="100000" sy="100000" flip="none" algn="tl"/>
          </a:blipFill>
          <a:ln w="76200">
            <a:solidFill>
              <a:srgbClr val="FFFF00"/>
            </a:solidFill>
            <a:prstDash val="sysDot"/>
          </a:ln>
        </p:spPr>
      </p:pic>
      <p:sp>
        <p:nvSpPr>
          <p:cNvPr id="6" name="TextBox 5"/>
          <p:cNvSpPr txBox="1"/>
          <p:nvPr/>
        </p:nvSpPr>
        <p:spPr>
          <a:xfrm>
            <a:off x="9486900" y="3224152"/>
            <a:ext cx="2705101" cy="1077218"/>
          </a:xfrm>
          <a:prstGeom prst="rect">
            <a:avLst/>
          </a:prstGeom>
          <a:noFill/>
          <a:ln w="76200">
            <a:noFill/>
            <a:prstDash val="sysDot"/>
          </a:ln>
        </p:spPr>
        <p:txBody>
          <a:bodyPr wrap="square" rtlCol="0">
            <a:spAutoFit/>
          </a:bodyPr>
          <a:lstStyle/>
          <a:p>
            <a:r>
              <a:rPr lang="bn-IN" sz="3200" b="1" dirty="0" smtClean="0">
                <a:solidFill>
                  <a:srgbClr val="FFFF00"/>
                </a:solidFill>
                <a:latin typeface="NikoshBAN" pitchFamily="2" charset="0"/>
                <a:cs typeface="NikoshBAN" pitchFamily="2" charset="0"/>
              </a:rPr>
              <a:t>আজকের  ক্লাসে সবাইকে স্বাগতম </a:t>
            </a:r>
            <a:endParaRPr lang="en-US" sz="3200" b="1" dirty="0">
              <a:solidFill>
                <a:srgbClr val="FFFF00"/>
              </a:solidFill>
              <a:latin typeface="NikoshBAN" pitchFamily="2" charset="0"/>
              <a:cs typeface="NikoshBAN" pitchFamily="2" charset="0"/>
            </a:endParaRPr>
          </a:p>
        </p:txBody>
      </p:sp>
      <p:pic>
        <p:nvPicPr>
          <p:cNvPr id="7169" name="Picture 1" descr="C:\Users\salma enterprise\Desktop\সকল ফাইল\ছবি\1.gif"/>
          <p:cNvPicPr>
            <a:picLocks noChangeAspect="1" noChangeArrowheads="1" noCrop="1"/>
          </p:cNvPicPr>
          <p:nvPr/>
        </p:nvPicPr>
        <p:blipFill>
          <a:blip r:embed="rId6"/>
          <a:srcRect/>
          <a:stretch>
            <a:fillRect/>
          </a:stretch>
        </p:blipFill>
        <p:spPr bwMode="auto">
          <a:xfrm>
            <a:off x="428625" y="2286000"/>
            <a:ext cx="8429626" cy="45720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7169"/>
                                        </p:tgtEl>
                                        <p:attrNameLst>
                                          <p:attrName>style.visibility</p:attrName>
                                        </p:attrNameLst>
                                      </p:cBhvr>
                                      <p:to>
                                        <p:strVal val="visible"/>
                                      </p:to>
                                    </p:set>
                                    <p:animEffect transition="in" filter="diamond(in)">
                                      <p:cBhvr>
                                        <p:cTn id="13" dur="200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4919" y="735509"/>
            <a:ext cx="11119104" cy="5693866"/>
          </a:xfrm>
          <a:prstGeom prst="rect">
            <a:avLst/>
          </a:prstGeom>
          <a:blipFill>
            <a:blip r:embed="rId2"/>
            <a:tile tx="0" ty="0" sx="100000" sy="100000" flip="none" algn="tl"/>
          </a:blipFill>
        </p:spPr>
        <p:txBody>
          <a:bodyPr wrap="square" rtlCol="0">
            <a:spAutoFit/>
          </a:bodyPr>
          <a:lstStyle/>
          <a:p>
            <a:r>
              <a:rPr lang="bn-IN" sz="2800" dirty="0" smtClean="0">
                <a:latin typeface="NikoshBAN" pitchFamily="2" charset="0"/>
                <a:cs typeface="NikoshBAN" pitchFamily="2" charset="0"/>
              </a:rPr>
              <a:t>ওলি(  </a:t>
            </a:r>
            <a:r>
              <a:rPr lang="ar-SA" sz="2800" dirty="0" smtClean="0">
                <a:latin typeface="NikoshBAN" pitchFamily="2" charset="0"/>
                <a:cs typeface="NikoshBAN" pitchFamily="2" charset="0"/>
              </a:rPr>
              <a:t>(ولى</a:t>
            </a:r>
            <a:r>
              <a:rPr lang="bn-IN" sz="2800" dirty="0" smtClean="0">
                <a:latin typeface="NikoshBAN" pitchFamily="2" charset="0"/>
                <a:cs typeface="NikoshBAN" pitchFamily="2" charset="0"/>
              </a:rPr>
              <a:t> অর্থ বদ্ধু,প্রকৃত বদ্ধু,সাহায্যকারী,পৃষ্ঠপোষক,বহুবচনে আউলিয়া(  </a:t>
            </a:r>
            <a:r>
              <a:rPr lang="ar-SA" sz="2800" dirty="0" smtClean="0">
                <a:latin typeface="NikoshBAN" pitchFamily="2" charset="0"/>
                <a:cs typeface="NikoshBAN" pitchFamily="2" charset="0"/>
              </a:rPr>
              <a:t>اولياء</a:t>
            </a:r>
            <a:r>
              <a:rPr lang="bn-IN" sz="2800" dirty="0" smtClean="0">
                <a:latin typeface="NikoshBAN" pitchFamily="2" charset="0"/>
                <a:cs typeface="NikoshBAN" pitchFamily="2" charset="0"/>
              </a:rPr>
              <a:t> </a:t>
            </a:r>
            <a:r>
              <a:rPr lang="ar-SA" sz="2800" dirty="0" smtClean="0">
                <a:latin typeface="NikoshBAN" pitchFamily="2" charset="0"/>
                <a:cs typeface="NikoshBAN" pitchFamily="2" charset="0"/>
              </a:rPr>
              <a:t>(</a:t>
            </a:r>
            <a:r>
              <a:rPr lang="bn-IN" sz="2800" dirty="0" smtClean="0">
                <a:latin typeface="NikoshBAN" pitchFamily="2" charset="0"/>
                <a:cs typeface="NikoshBAN" pitchFamily="2" charset="0"/>
              </a:rPr>
              <a:t>    অর্থাঃ আল্লাহর প্রিয়বন্ধু।</a:t>
            </a:r>
          </a:p>
          <a:p>
            <a:r>
              <a:rPr lang="bn-IN" sz="2800" dirty="0" smtClean="0">
                <a:latin typeface="NikoshBAN" pitchFamily="2" charset="0"/>
                <a:cs typeface="NikoshBAN" pitchFamily="2" charset="0"/>
              </a:rPr>
              <a:t>ওলির পরিচয়ঃযিনি আল্লাহ তায়ালার নাম ও গুণাবলী সম্পর্কে যথাসম্ভব জ্ঞান রাখেন,আনুগত্যমূলক  কাজে সর্বদা নিয়োজিত থকেন,পাপ কাজ থেকে দূরে থাকেন এবং বিলাসিতা ও কুরুচিপূর্ণ কাজে  মগ্ন হওয়া থেকে বিমুখ থাকেন।(আকায়েদে নসফি)</a:t>
            </a:r>
          </a:p>
          <a:p>
            <a:r>
              <a:rPr lang="bn-IN" sz="2800" dirty="0" smtClean="0">
                <a:latin typeface="NikoshBAN" pitchFamily="2" charset="0"/>
                <a:cs typeface="NikoshBAN" pitchFamily="2" charset="0"/>
              </a:rPr>
              <a:t>     হযরত আব্দুল্লাহ ইবনে আব্বাস রাদিয়াল্লাহু আনহুমা বলেন,এক সাহাবি জিজ্ঞেস করলেন,ইয়া রাসুলাল্লাহ সল্লাল্লাহু আলাইহি ওয়া সল্লাম” আল্লাহর ওলি কারা”? জবাবে তিনি বললেন,      </a:t>
            </a:r>
            <a:r>
              <a:rPr lang="ar-SA" sz="2800" dirty="0" smtClean="0">
                <a:latin typeface="NikoshBAN" pitchFamily="2" charset="0"/>
                <a:cs typeface="NikoshBAN" pitchFamily="2" charset="0"/>
              </a:rPr>
              <a:t>اذا رؤوا ذكر الله</a:t>
            </a:r>
            <a:r>
              <a:rPr lang="bn-IN" sz="2800" dirty="0" smtClean="0">
                <a:latin typeface="NikoshBAN" pitchFamily="2" charset="0"/>
                <a:cs typeface="NikoshBAN" pitchFamily="2" charset="0"/>
              </a:rPr>
              <a:t>  অর্থঃযাদেরকে দেখলে আল্লাহর কথা মনে পড়ে।”</a:t>
            </a:r>
          </a:p>
          <a:p>
            <a:r>
              <a:rPr lang="bn-IN" sz="2800" dirty="0" smtClean="0">
                <a:latin typeface="NikoshBAN" pitchFamily="2" charset="0"/>
                <a:cs typeface="NikoshBAN" pitchFamily="2" charset="0"/>
              </a:rPr>
              <a:t>   হযরত আলি রাদিয়াল্লাহু আনহু বলেনঃ</a:t>
            </a:r>
          </a:p>
          <a:p>
            <a:r>
              <a:rPr lang="bn-IN" sz="2800" dirty="0" smtClean="0">
                <a:latin typeface="NikoshBAN" pitchFamily="2" charset="0"/>
                <a:cs typeface="NikoshBAN" pitchFamily="2" charset="0"/>
              </a:rPr>
              <a:t> অর্থঃআল্লাহর ওলি হলেন ঐ সমস্ত লোক,রাত্রি জাগরণের কারণে যাদের চেহারা হলুদ বর্ণ হয়ে গেছে, অধিক অশ্রব ফেলার কারণে চক্ষু দৃষ্টিহীন হয়ে গেছে,ক্ষুধা সহ্য করতে করতে যাদের পেট শুকিয়ে চিকন হয়ে গেছে,অধিক যেকর করায় বা থুথু না লাগার কারণে যাদের ঠোঁট শুকিয়ে গেছে।,(তফসিরে কুরতবি-৮/২৫৭)</a:t>
            </a:r>
            <a:endParaRPr lang="en-US" sz="2800" dirty="0">
              <a:latin typeface="NikoshBAN" pitchFamily="2" charset="0"/>
              <a:cs typeface="NikoshBAN" pitchFamily="2" charset="0"/>
            </a:endParaRPr>
          </a:p>
        </p:txBody>
      </p:sp>
      <p:sp>
        <p:nvSpPr>
          <p:cNvPr id="3" name="TextBox 2"/>
          <p:cNvSpPr txBox="1"/>
          <p:nvPr/>
        </p:nvSpPr>
        <p:spPr>
          <a:xfrm>
            <a:off x="3052953" y="0"/>
            <a:ext cx="5776722" cy="584775"/>
          </a:xfrm>
          <a:prstGeom prst="rect">
            <a:avLst/>
          </a:prstGeom>
          <a:blipFill>
            <a:blip r:embed="rId3"/>
            <a:tile tx="0" ty="0" sx="100000" sy="100000" flip="none" algn="tl"/>
          </a:blipFill>
          <a:ln>
            <a:solidFill>
              <a:schemeClr val="tx1"/>
            </a:solidFill>
            <a:prstDash val="sysDot"/>
          </a:ln>
        </p:spPr>
        <p:txBody>
          <a:bodyPr wrap="square" rtlCol="0">
            <a:spAutoFit/>
          </a:bodyPr>
          <a:lstStyle/>
          <a:p>
            <a:pPr algn="ctr"/>
            <a:r>
              <a:rPr lang="bn-IN" sz="3200" dirty="0" smtClean="0">
                <a:latin typeface="NikoshBAN" pitchFamily="2" charset="0"/>
                <a:cs typeface="NikoshBAN" pitchFamily="2" charset="0"/>
              </a:rPr>
              <a:t>  </a:t>
            </a:r>
            <a:r>
              <a:rPr lang="bn-BD" sz="3200" dirty="0" smtClean="0">
                <a:solidFill>
                  <a:srgbClr val="7030A0"/>
                </a:solidFill>
                <a:latin typeface="NikoshBAN" pitchFamily="2" charset="0"/>
                <a:cs typeface="NikoshBAN" pitchFamily="2" charset="0"/>
              </a:rPr>
              <a:t>পাঠ উপস্থাপন (১) </a:t>
            </a:r>
            <a:r>
              <a:rPr lang="bn-IN" sz="3200" dirty="0" smtClean="0">
                <a:solidFill>
                  <a:srgbClr val="7030A0"/>
                </a:solidFill>
                <a:latin typeface="NikoshBAN" pitchFamily="2" charset="0"/>
                <a:cs typeface="NikoshBAN" pitchFamily="2" charset="0"/>
              </a:rPr>
              <a:t>  </a:t>
            </a:r>
            <a:endParaRPr lang="en-US" sz="3200" dirty="0">
              <a:solidFill>
                <a:srgbClr val="7030A0"/>
              </a:solidFill>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0"/>
            <a:ext cx="12191999" cy="6494085"/>
          </a:xfrm>
          <a:prstGeom prst="rect">
            <a:avLst/>
          </a:prstGeom>
          <a:blipFill>
            <a:blip r:embed="rId2"/>
            <a:tile tx="0" ty="0" sx="100000" sy="100000" flip="none" algn="tl"/>
          </a:blip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bn-IN" sz="3200" dirty="0" smtClean="0">
                <a:solidFill>
                  <a:srgbClr val="000000"/>
                </a:solidFill>
                <a:latin typeface="NikoshBAN" panose="02000000000000000000" pitchFamily="2" charset="0"/>
                <a:cs typeface="NikoshBAN" panose="02000000000000000000" pitchFamily="2" charset="0"/>
              </a:rPr>
              <a:t>ওলিগণ দুনিয়া ও আখিরাতে সু সংবাদপ্রাপ্ত।আল্লাহ তায়ালা ইরশাদ করেন। </a:t>
            </a:r>
            <a:r>
              <a:rPr lang="ar-SA" sz="3200" dirty="0" smtClean="0">
                <a:solidFill>
                  <a:srgbClr val="000000"/>
                </a:solidFill>
                <a:latin typeface="NikoshBAN" panose="02000000000000000000" pitchFamily="2" charset="0"/>
                <a:cs typeface="NikoshBAN" panose="02000000000000000000" pitchFamily="2" charset="0"/>
              </a:rPr>
              <a:t>الا ان اولياء الله لاخوف عليهم ولاهم يخزنون-الذين امنوا وكانوا يتقون-لهم البشرى فى الحياة الدنيا وفى الاخرة لاتبديل لكلمات الله ذالك هو الفوز العظيم</a:t>
            </a:r>
            <a:r>
              <a:rPr lang="bn-BD" sz="3200" dirty="0" smtClean="0">
                <a:solidFill>
                  <a:srgbClr val="000000"/>
                </a:solidFill>
                <a:latin typeface="NikoshBAN" panose="02000000000000000000" pitchFamily="2" charset="0"/>
                <a:cs typeface="NikoshBAN" panose="02000000000000000000" pitchFamily="2" charset="0"/>
              </a:rPr>
              <a:t> </a:t>
            </a:r>
            <a:endParaRPr lang="bn-IN" sz="3200" dirty="0" smtClean="0">
              <a:solidFill>
                <a:srgbClr val="000000"/>
              </a:solidFill>
              <a:latin typeface="NikoshBAN" panose="02000000000000000000" pitchFamily="2" charset="0"/>
              <a:cs typeface="NikoshBAN" panose="02000000000000000000" pitchFamily="2" charset="0"/>
            </a:endParaRPr>
          </a:p>
          <a:p>
            <a:r>
              <a:rPr lang="bn-IN" sz="3200" dirty="0" smtClean="0">
                <a:solidFill>
                  <a:srgbClr val="000000"/>
                </a:solidFill>
                <a:latin typeface="NikoshBAN" panose="02000000000000000000" pitchFamily="2" charset="0"/>
                <a:cs typeface="NikoshBAN" panose="02000000000000000000" pitchFamily="2" charset="0"/>
              </a:rPr>
              <a:t>অর্থঃজেনে রাখ! আল্লাহর ওলিগণ ভবিষ্যতের কোন ভয় নেই,(অতীতের) কোন দুশ্চিন্তা নেই। যারা ইমান আনে এবং তাকওয়া অবলম্বন করে। তাদের জন্য রয়েছে সু সংবাদ দুনিয়া ও আখেরাতে।আল্লাহর ঘোষণার কোন পরিবর্তন নেই, এটাই মহা সাফল্য।(সুরা ইউনুস-৬২,৬৩,৬৪)</a:t>
            </a:r>
          </a:p>
          <a:p>
            <a:r>
              <a:rPr lang="bn-IN" sz="3200" dirty="0" smtClean="0">
                <a:solidFill>
                  <a:srgbClr val="000000"/>
                </a:solidFill>
                <a:latin typeface="NikoshBAN" panose="02000000000000000000" pitchFamily="2" charset="0"/>
                <a:cs typeface="NikoshBAN" panose="02000000000000000000" pitchFamily="2" charset="0"/>
              </a:rPr>
              <a:t>  * ওলিগণ যেহেতু দুনিয়া ও আখিরাতে সুসংবাদ প্রাপ্ত তাদের মাযার শরীফে গিয়ে তাদেরকে ওসিলা করে দোয়া করলে আল্লাহ তায়ালা  তাঁর প্রিয়বদ্ধুর সন্মানে দোয়া কবুল  করেন।</a:t>
            </a:r>
          </a:p>
          <a:p>
            <a:r>
              <a:rPr lang="bn-IN" sz="3200" dirty="0" smtClean="0">
                <a:solidFill>
                  <a:srgbClr val="000000"/>
                </a:solidFill>
                <a:latin typeface="NikoshBAN" panose="02000000000000000000" pitchFamily="2" charset="0"/>
                <a:cs typeface="NikoshBAN" panose="02000000000000000000" pitchFamily="2" charset="0"/>
              </a:rPr>
              <a:t>   *আলি ইবনে মায়মুন বলেন, আমি ইমাম শাফেয়ি রহমতুল্লাহে আলাইহকে বলতে শুনেছি,’আমি ইমাম আবু হানিফা রহমতুল্লাহে আলাইহির দ্বারা বরকত হাসিল করি।আমি প্রায়ই তাঁর কবর যেয়ারতে যাই।আমার কোন প্রয়োজন দেখা দিলে আমি দুই রাকাত সালাত আদায় করে ইমাম আবু হানিফা রহমাতুল্লাহি আলাইহি কবরের কাছে এসে দোয়া করি।এতে দ্রুত দোয়া কবুল হয়।(তারিখে বাগদাত-১/২০৩) </a:t>
            </a:r>
            <a:endParaRPr lang="en-US" sz="3200" dirty="0">
              <a:solidFill>
                <a:srgbClr val="000000"/>
              </a:solidFill>
              <a:latin typeface="NikoshBAN" panose="02000000000000000000" pitchFamily="2" charset="0"/>
              <a:cs typeface="NikoshBAN" panose="02000000000000000000" pitchFamily="2" charset="0"/>
            </a:endParaRPr>
          </a:p>
        </p:txBody>
      </p:sp>
    </p:spTree>
    <p:extLst>
      <p:ext uri="{BB962C8B-B14F-4D97-AF65-F5344CB8AC3E}">
        <p14:creationId xmlns="" xmlns:p14="http://schemas.microsoft.com/office/powerpoint/2010/main" val="520260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6425" y="428624"/>
            <a:ext cx="4255925" cy="1000125"/>
          </a:xfrm>
          <a:blipFill>
            <a:blip r:embed="rId2"/>
            <a:tile tx="0" ty="0" sx="100000" sy="100000" flip="none" algn="tl"/>
          </a:blipFill>
        </p:spPr>
        <p:txBody>
          <a:bodyPr>
            <a:normAutofit fontScale="90000"/>
          </a:bodyPr>
          <a:lstStyle/>
          <a:p>
            <a:pPr algn="ctr"/>
            <a:r>
              <a:rPr lang="bn-BD" sz="6000" dirty="0" smtClean="0">
                <a:solidFill>
                  <a:srgbClr val="FFFF00"/>
                </a:solidFill>
                <a:latin typeface="NikoshBAN" pitchFamily="2" charset="0"/>
                <a:cs typeface="NikoshBAN" pitchFamily="2" charset="0"/>
              </a:rPr>
              <a:t>দলগত কাজ </a:t>
            </a:r>
            <a:endParaRPr lang="en-US" sz="6000" dirty="0">
              <a:solidFill>
                <a:srgbClr val="FFFF00"/>
              </a:solidFill>
              <a:latin typeface="NikoshBAN" pitchFamily="2" charset="0"/>
              <a:cs typeface="NikoshBAN" pitchFamily="2" charset="0"/>
            </a:endParaRPr>
          </a:p>
        </p:txBody>
      </p:sp>
      <p:sp>
        <p:nvSpPr>
          <p:cNvPr id="3" name="Text Placeholder 2"/>
          <p:cNvSpPr>
            <a:spLocks noGrp="1"/>
          </p:cNvSpPr>
          <p:nvPr>
            <p:ph type="body" idx="1"/>
          </p:nvPr>
        </p:nvSpPr>
        <p:spPr>
          <a:xfrm>
            <a:off x="541176" y="1600200"/>
            <a:ext cx="5237832" cy="1402396"/>
          </a:xfrm>
          <a:blipFill>
            <a:blip r:embed="rId3"/>
            <a:tile tx="0" ty="0" sx="100000" sy="100000" flip="none" algn="tl"/>
          </a:blipFill>
        </p:spPr>
        <p:txBody>
          <a:bodyPr>
            <a:noAutofit/>
          </a:bodyPr>
          <a:lstStyle/>
          <a:p>
            <a:r>
              <a:rPr lang="bn-BD" sz="3600" dirty="0" smtClean="0">
                <a:solidFill>
                  <a:srgbClr val="7030A0"/>
                </a:solidFill>
                <a:latin typeface="NikoshBAN" pitchFamily="2" charset="0"/>
                <a:cs typeface="NikoshBAN" pitchFamily="2" charset="0"/>
              </a:rPr>
              <a:t>ক</a:t>
            </a:r>
            <a:r>
              <a:rPr lang="bn-IN" sz="3600" dirty="0" smtClean="0">
                <a:solidFill>
                  <a:srgbClr val="000000"/>
                </a:solidFill>
                <a:latin typeface="NikoshBAN" pitchFamily="2" charset="0"/>
                <a:cs typeface="NikoshBAN" pitchFamily="2" charset="0"/>
              </a:rPr>
              <a:t>।</a:t>
            </a:r>
            <a:r>
              <a:rPr lang="bn-BD" sz="3600" dirty="0" smtClean="0">
                <a:solidFill>
                  <a:srgbClr val="000000"/>
                </a:solidFill>
                <a:latin typeface="NikoshBAN" pitchFamily="2" charset="0"/>
                <a:cs typeface="NikoshBAN" pitchFamily="2" charset="0"/>
              </a:rPr>
              <a:t> গ্রুপ-ছাত্রঃ </a:t>
            </a:r>
            <a:r>
              <a:rPr lang="bn-IN" sz="3600" dirty="0" smtClean="0">
                <a:solidFill>
                  <a:srgbClr val="000000"/>
                </a:solidFill>
                <a:latin typeface="NikoshBAN" pitchFamily="2" charset="0"/>
                <a:cs typeface="NikoshBAN" pitchFamily="2" charset="0"/>
              </a:rPr>
              <a:t>হক্কানী পীর/মুর্শিদের হাতে বাইয়াত গ্রহণের উপকারীতা  </a:t>
            </a:r>
            <a:r>
              <a:rPr lang="bn-IN" sz="3600" dirty="0" smtClean="0">
                <a:solidFill>
                  <a:srgbClr val="7030A0"/>
                </a:solidFill>
                <a:latin typeface="NikoshBAN" pitchFamily="2" charset="0"/>
                <a:cs typeface="NikoshBAN" pitchFamily="2" charset="0"/>
              </a:rPr>
              <a:t>বর্ণনা কর।</a:t>
            </a:r>
            <a:endParaRPr lang="en-US" sz="3600" dirty="0">
              <a:solidFill>
                <a:srgbClr val="7030A0"/>
              </a:solidFill>
            </a:endParaRPr>
          </a:p>
        </p:txBody>
      </p:sp>
      <p:sp>
        <p:nvSpPr>
          <p:cNvPr id="5" name="Text Placeholder 4"/>
          <p:cNvSpPr>
            <a:spLocks noGrp="1"/>
          </p:cNvSpPr>
          <p:nvPr>
            <p:ph type="body" sz="half" idx="3"/>
          </p:nvPr>
        </p:nvSpPr>
        <p:spPr>
          <a:xfrm>
            <a:off x="5990888" y="1628775"/>
            <a:ext cx="5523088" cy="1373821"/>
          </a:xfrm>
          <a:blipFill>
            <a:blip r:embed="rId3"/>
            <a:tile tx="0" ty="0" sx="100000" sy="100000" flip="none" algn="tl"/>
          </a:blipFill>
        </p:spPr>
        <p:txBody>
          <a:bodyPr>
            <a:noAutofit/>
          </a:bodyPr>
          <a:lstStyle/>
          <a:p>
            <a:r>
              <a:rPr lang="bn-BD" sz="3600" dirty="0" smtClean="0">
                <a:solidFill>
                  <a:srgbClr val="000000"/>
                </a:solidFill>
                <a:latin typeface="NikoshBAN" pitchFamily="2" charset="0"/>
                <a:cs typeface="NikoshBAN" pitchFamily="2" charset="0"/>
              </a:rPr>
              <a:t>* </a:t>
            </a:r>
            <a:r>
              <a:rPr lang="bn-IN" sz="3600" dirty="0" smtClean="0">
                <a:solidFill>
                  <a:srgbClr val="000000"/>
                </a:solidFill>
                <a:latin typeface="NikoshBAN" pitchFamily="2" charset="0"/>
                <a:cs typeface="NikoshBAN" pitchFamily="2" charset="0"/>
              </a:rPr>
              <a:t>।</a:t>
            </a:r>
            <a:r>
              <a:rPr lang="bn-BD" sz="3600" dirty="0" smtClean="0">
                <a:solidFill>
                  <a:srgbClr val="000000"/>
                </a:solidFill>
                <a:latin typeface="NikoshBAN" pitchFamily="2" charset="0"/>
                <a:cs typeface="NikoshBAN" pitchFamily="2" charset="0"/>
              </a:rPr>
              <a:t> গ্রুপ-ছাত্রীঃ  </a:t>
            </a:r>
            <a:r>
              <a:rPr lang="bn-IN" sz="3600" dirty="0" smtClean="0">
                <a:solidFill>
                  <a:srgbClr val="000000"/>
                </a:solidFill>
                <a:latin typeface="NikoshBAN" pitchFamily="2" charset="0"/>
                <a:cs typeface="NikoshBAN" pitchFamily="2" charset="0"/>
              </a:rPr>
              <a:t>আল্লাহর ওলিগণের পরিচয় কি বর্ণনা কর।</a:t>
            </a:r>
            <a:endParaRPr lang="en-US" sz="3600" dirty="0">
              <a:solidFill>
                <a:srgbClr val="000000"/>
              </a:solidFill>
            </a:endParaRPr>
          </a:p>
        </p:txBody>
      </p:sp>
      <p:pic>
        <p:nvPicPr>
          <p:cNvPr id="8" name="Content Placeholder 7" descr="20170705_104748.jpg"/>
          <p:cNvPicPr>
            <a:picLocks noGrp="1" noChangeAspect="1"/>
          </p:cNvPicPr>
          <p:nvPr>
            <p:ph sz="quarter" idx="2"/>
          </p:nvPr>
        </p:nvPicPr>
        <p:blipFill>
          <a:blip r:embed="rId4" cstate="print"/>
          <a:stretch>
            <a:fillRect/>
          </a:stretch>
        </p:blipFill>
        <p:spPr>
          <a:xfrm>
            <a:off x="542925" y="3248207"/>
            <a:ext cx="4999459" cy="311527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Content Placeholder 6" descr="20170705_105027.jpg"/>
          <p:cNvPicPr>
            <a:picLocks noGrp="1" noChangeAspect="1"/>
          </p:cNvPicPr>
          <p:nvPr>
            <p:ph sz="quarter" idx="4"/>
          </p:nvPr>
        </p:nvPicPr>
        <p:blipFill>
          <a:blip r:embed="rId5" cstate="print"/>
          <a:srcRect l="5000" t="20000" r="44167"/>
          <a:stretch>
            <a:fillRect/>
          </a:stretch>
        </p:blipFill>
        <p:spPr>
          <a:xfrm>
            <a:off x="6326156" y="3188145"/>
            <a:ext cx="5389594" cy="32698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anim calcmode="lin" valueType="num">
                                      <p:cBhvr additive="base">
                                        <p:cTn id="19" dur="500" fill="hold"/>
                                        <p:tgtEl>
                                          <p:spTgt spid="5">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90497" y="725217"/>
            <a:ext cx="3846787" cy="1200329"/>
          </a:xfrm>
          <a:prstGeom prst="rect">
            <a:avLst/>
          </a:prstGeom>
          <a:noFill/>
        </p:spPr>
        <p:txBody>
          <a:bodyPr wrap="square" rtlCol="0">
            <a:spAutoFit/>
          </a:bodyPr>
          <a:lstStyle/>
          <a:p>
            <a:pPr algn="ctr"/>
            <a:r>
              <a:rPr lang="bn-BD" sz="7200" dirty="0" smtClean="0">
                <a:latin typeface="NikoshBAN" panose="02000000000000000000" pitchFamily="2" charset="0"/>
                <a:cs typeface="NikoshBAN" panose="02000000000000000000" pitchFamily="2" charset="0"/>
              </a:rPr>
              <a:t> </a:t>
            </a:r>
            <a:endParaRPr lang="en-US" sz="7200" dirty="0">
              <a:latin typeface="NikoshBAN" panose="02000000000000000000" pitchFamily="2" charset="0"/>
              <a:cs typeface="NikoshBAN" panose="02000000000000000000" pitchFamily="2" charset="0"/>
            </a:endParaRPr>
          </a:p>
        </p:txBody>
      </p:sp>
      <p:sp>
        <p:nvSpPr>
          <p:cNvPr id="5" name="Up Ribbon 4"/>
          <p:cNvSpPr/>
          <p:nvPr/>
        </p:nvSpPr>
        <p:spPr>
          <a:xfrm>
            <a:off x="342900" y="0"/>
            <a:ext cx="11229975" cy="895739"/>
          </a:xfrm>
          <a:prstGeom prst="ribbon2">
            <a:avLst>
              <a:gd name="adj1" fmla="val 33333"/>
              <a:gd name="adj2" fmla="val 50000"/>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5400" dirty="0" smtClean="0">
                <a:latin typeface="NikoshBAN" pitchFamily="2" charset="0"/>
                <a:cs typeface="NikoshBAN" pitchFamily="2" charset="0"/>
              </a:rPr>
              <a:t>মূল্যায়ন</a:t>
            </a:r>
            <a:endParaRPr lang="en-US" sz="5400" dirty="0">
              <a:latin typeface="NikoshBAN" pitchFamily="2" charset="0"/>
              <a:cs typeface="NikoshBAN" pitchFamily="2" charset="0"/>
            </a:endParaRPr>
          </a:p>
        </p:txBody>
      </p:sp>
      <p:sp>
        <p:nvSpPr>
          <p:cNvPr id="7" name="Rectangle 6"/>
          <p:cNvSpPr/>
          <p:nvPr/>
        </p:nvSpPr>
        <p:spPr>
          <a:xfrm>
            <a:off x="2" y="571500"/>
            <a:ext cx="12191999" cy="6986528"/>
          </a:xfrm>
          <a:prstGeom prst="rect">
            <a:avLst/>
          </a:prstGeom>
          <a:blipFill>
            <a:blip r:embed="rId3"/>
            <a:tile tx="0" ty="0" sx="100000" sy="100000" flip="none" algn="tl"/>
          </a:blipFill>
        </p:spPr>
        <p:txBody>
          <a:bodyPr wrap="square">
            <a:spAutoFit/>
          </a:bodyPr>
          <a:lstStyle/>
          <a:p>
            <a:r>
              <a:rPr lang="bn-BD" sz="3200" dirty="0" smtClean="0">
                <a:latin typeface="NikoshBAN" pitchFamily="2" charset="0"/>
                <a:cs typeface="NikoshBAN" pitchFamily="2" charset="0"/>
              </a:rPr>
              <a:t>১</a:t>
            </a:r>
            <a:r>
              <a:rPr lang="bn-BD" sz="3200" dirty="0" smtClean="0">
                <a:solidFill>
                  <a:srgbClr val="002060"/>
                </a:solidFill>
                <a:latin typeface="NikoshBAN" pitchFamily="2" charset="0"/>
                <a:cs typeface="NikoshBAN" pitchFamily="2" charset="0"/>
              </a:rPr>
              <a:t>।</a:t>
            </a:r>
            <a:r>
              <a:rPr lang="bn-IN" sz="3200" dirty="0" smtClean="0">
                <a:solidFill>
                  <a:srgbClr val="002060"/>
                </a:solidFill>
                <a:latin typeface="NikoshBAN" pitchFamily="2" charset="0"/>
                <a:cs typeface="NikoshBAN" pitchFamily="2" charset="0"/>
              </a:rPr>
              <a:t>যেয়ারত করা কি? </a:t>
            </a:r>
            <a:endParaRPr lang="bn-BD" sz="3200" dirty="0" smtClean="0">
              <a:solidFill>
                <a:srgbClr val="002060"/>
              </a:solidFill>
              <a:latin typeface="NikoshBAN" pitchFamily="2" charset="0"/>
              <a:cs typeface="NikoshBAN" pitchFamily="2" charset="0"/>
            </a:endParaRPr>
          </a:p>
          <a:p>
            <a:r>
              <a:rPr lang="bn-BD" sz="3200" dirty="0" smtClean="0">
                <a:solidFill>
                  <a:srgbClr val="002060"/>
                </a:solidFill>
                <a:latin typeface="NikoshBAN" pitchFamily="2" charset="0"/>
                <a:cs typeface="NikoshBAN" pitchFamily="2" charset="0"/>
              </a:rPr>
              <a:t> (ক) সুন্নত (খ) বিদ্‌আত (গ) মাক্‌রুহ (ঘ) ফরজ           </a:t>
            </a:r>
          </a:p>
          <a:p>
            <a:r>
              <a:rPr lang="bn-BD" sz="3200" dirty="0" smtClean="0">
                <a:solidFill>
                  <a:srgbClr val="002060"/>
                </a:solidFill>
                <a:latin typeface="NikoshBAN" pitchFamily="2" charset="0"/>
                <a:cs typeface="NikoshBAN" pitchFamily="2" charset="0"/>
              </a:rPr>
              <a:t> উঃ ক </a:t>
            </a:r>
            <a:endParaRPr lang="bn-IN" sz="3200" dirty="0" smtClean="0">
              <a:solidFill>
                <a:srgbClr val="002060"/>
              </a:solidFill>
              <a:latin typeface="NikoshBAN" pitchFamily="2" charset="0"/>
              <a:cs typeface="NikoshBAN" pitchFamily="2" charset="0"/>
            </a:endParaRPr>
          </a:p>
          <a:p>
            <a:r>
              <a:rPr lang="bn-IN" sz="3200" dirty="0" smtClean="0">
                <a:solidFill>
                  <a:srgbClr val="002060"/>
                </a:solidFill>
                <a:latin typeface="NikoshBAN" pitchFamily="2" charset="0"/>
                <a:cs typeface="NikoshBAN" pitchFamily="2" charset="0"/>
              </a:rPr>
              <a:t>২।ইমাম শাফে</a:t>
            </a:r>
            <a:r>
              <a:rPr lang="bn-BD" sz="3200" dirty="0" smtClean="0">
                <a:solidFill>
                  <a:srgbClr val="002060"/>
                </a:solidFill>
                <a:latin typeface="NikoshBAN" pitchFamily="2" charset="0"/>
                <a:cs typeface="NikoshBAN" pitchFamily="2" charset="0"/>
              </a:rPr>
              <a:t>ঈ</a:t>
            </a:r>
            <a:r>
              <a:rPr lang="bn-IN" sz="3200" dirty="0" smtClean="0">
                <a:solidFill>
                  <a:srgbClr val="002060"/>
                </a:solidFill>
                <a:latin typeface="NikoshBAN" pitchFamily="2" charset="0"/>
                <a:cs typeface="NikoshBAN" pitchFamily="2" charset="0"/>
              </a:rPr>
              <a:t> রহমতুল্লাহে আলাই</a:t>
            </a:r>
            <a:r>
              <a:rPr lang="bn-BD" sz="3200" dirty="0" smtClean="0">
                <a:solidFill>
                  <a:srgbClr val="002060"/>
                </a:solidFill>
                <a:latin typeface="NikoshBAN" pitchFamily="2" charset="0"/>
                <a:cs typeface="NikoshBAN" pitchFamily="2" charset="0"/>
              </a:rPr>
              <a:t>হি</a:t>
            </a:r>
            <a:r>
              <a:rPr lang="bn-IN" sz="3200" dirty="0" smtClean="0">
                <a:solidFill>
                  <a:srgbClr val="002060"/>
                </a:solidFill>
                <a:latin typeface="NikoshBAN" pitchFamily="2" charset="0"/>
                <a:cs typeface="NikoshBAN" pitchFamily="2" charset="0"/>
              </a:rPr>
              <a:t> কার মাযার শরীফ যেয়ারত করতে আসতেন?</a:t>
            </a:r>
            <a:r>
              <a:rPr lang="bn-BD" sz="3200" dirty="0" smtClean="0">
                <a:solidFill>
                  <a:srgbClr val="002060"/>
                </a:solidFill>
                <a:latin typeface="NikoshBAN" pitchFamily="2" charset="0"/>
                <a:cs typeface="NikoshBAN" pitchFamily="2" charset="0"/>
              </a:rPr>
              <a:t>  </a:t>
            </a:r>
          </a:p>
          <a:p>
            <a:r>
              <a:rPr lang="bn-BD" sz="3200" dirty="0" smtClean="0">
                <a:solidFill>
                  <a:srgbClr val="002060"/>
                </a:solidFill>
                <a:latin typeface="NikoshBAN" pitchFamily="2" charset="0"/>
                <a:cs typeface="NikoshBAN" pitchFamily="2" charset="0"/>
              </a:rPr>
              <a:t> (ক) ইমাম মালেক (রাঃ) (খ) ইমাম আজম আবু হানিফা (রাঃ)(গ) ইমাম আহমদ ইবনে হাম্বল(রাঃ) (ঘ) ইমাম আবু ইউসুফ(রাঃ)                          </a:t>
            </a:r>
          </a:p>
          <a:p>
            <a:r>
              <a:rPr lang="bn-BD" sz="3200" dirty="0" smtClean="0">
                <a:solidFill>
                  <a:srgbClr val="002060"/>
                </a:solidFill>
                <a:latin typeface="NikoshBAN" pitchFamily="2" charset="0"/>
                <a:cs typeface="NikoshBAN" pitchFamily="2" charset="0"/>
              </a:rPr>
              <a:t> উঃ খ</a:t>
            </a:r>
            <a:endParaRPr lang="bn-IN" sz="3200" dirty="0" smtClean="0">
              <a:solidFill>
                <a:srgbClr val="002060"/>
              </a:solidFill>
              <a:latin typeface="NikoshBAN" pitchFamily="2" charset="0"/>
              <a:cs typeface="NikoshBAN" pitchFamily="2" charset="0"/>
            </a:endParaRPr>
          </a:p>
          <a:p>
            <a:r>
              <a:rPr lang="bn-BD" sz="3200" dirty="0" smtClean="0">
                <a:solidFill>
                  <a:srgbClr val="002060"/>
                </a:solidFill>
                <a:latin typeface="NikoshBAN" pitchFamily="2" charset="0"/>
                <a:cs typeface="NikoshBAN" pitchFamily="2" charset="0"/>
              </a:rPr>
              <a:t> </a:t>
            </a:r>
            <a:r>
              <a:rPr lang="bn-IN" sz="3200" dirty="0" smtClean="0">
                <a:solidFill>
                  <a:srgbClr val="002060"/>
                </a:solidFill>
                <a:latin typeface="NikoshBAN" pitchFamily="2" charset="0"/>
                <a:cs typeface="NikoshBAN" pitchFamily="2" charset="0"/>
              </a:rPr>
              <a:t>৩।</a:t>
            </a:r>
            <a:r>
              <a:rPr lang="bn-BD" sz="3200" dirty="0" smtClean="0">
                <a:solidFill>
                  <a:schemeClr val="tx1">
                    <a:lumMod val="85000"/>
                    <a:lumOff val="15000"/>
                  </a:schemeClr>
                </a:solidFill>
                <a:latin typeface="NikoshBAN" pitchFamily="2" charset="0"/>
                <a:cs typeface="NikoshBAN" pitchFamily="2" charset="0"/>
              </a:rPr>
              <a:t> </a:t>
            </a:r>
            <a:r>
              <a:rPr lang="ar-SA" sz="3200" dirty="0" smtClean="0">
                <a:latin typeface="NikoshBAN" pitchFamily="2" charset="0"/>
                <a:cs typeface="NikoshBAN" panose="02000000000000000000" pitchFamily="2" charset="0"/>
              </a:rPr>
              <a:t>الا ان اولياء الله لاخوف عليهم ولاهم يخزنون-</a:t>
            </a:r>
            <a:r>
              <a:rPr lang="bn-IN" sz="3200" dirty="0" smtClean="0">
                <a:latin typeface="NikoshBAN" pitchFamily="2" charset="0"/>
                <a:cs typeface="NikoshBAN" pitchFamily="2" charset="0"/>
              </a:rPr>
              <a:t> আয়াতে</a:t>
            </a:r>
            <a:r>
              <a:rPr lang="bn-BD" sz="3200" dirty="0" smtClean="0">
                <a:latin typeface="NikoshBAN" pitchFamily="2" charset="0"/>
                <a:cs typeface="NikoshBAN" pitchFamily="2" charset="0"/>
              </a:rPr>
              <a:t> আল্লাহ</a:t>
            </a:r>
            <a:r>
              <a:rPr lang="bn-IN" sz="3200" dirty="0" smtClean="0">
                <a:latin typeface="NikoshBAN" pitchFamily="2" charset="0"/>
                <a:cs typeface="NikoshBAN" pitchFamily="2" charset="0"/>
              </a:rPr>
              <a:t> </a:t>
            </a:r>
            <a:endParaRPr lang="bn-BD" sz="3200" dirty="0" smtClean="0">
              <a:solidFill>
                <a:schemeClr val="tx1">
                  <a:lumMod val="85000"/>
                  <a:lumOff val="15000"/>
                </a:schemeClr>
              </a:solidFill>
              <a:latin typeface="NikoshBAN" pitchFamily="2" charset="0"/>
              <a:cs typeface="NikoshBAN" pitchFamily="2" charset="0"/>
            </a:endParaRPr>
          </a:p>
          <a:p>
            <a:r>
              <a:rPr lang="bn-BD" sz="3200" dirty="0" smtClean="0">
                <a:latin typeface="NikoshBAN" pitchFamily="2" charset="0"/>
                <a:cs typeface="NikoshBAN" pitchFamily="2" charset="0"/>
              </a:rPr>
              <a:t> পাক ওলীদের কি বৈশিষ্ট্য বর্ণনা </a:t>
            </a:r>
            <a:r>
              <a:rPr lang="bn-BD" sz="3200" smtClean="0">
                <a:latin typeface="NikoshBAN" pitchFamily="2" charset="0"/>
                <a:cs typeface="NikoshBAN" pitchFamily="2" charset="0"/>
              </a:rPr>
              <a:t>করেছেন-  </a:t>
            </a:r>
            <a:endParaRPr lang="bn-BD" sz="3200" dirty="0" smtClean="0">
              <a:latin typeface="NikoshBAN" pitchFamily="2" charset="0"/>
              <a:cs typeface="NikoshBAN" pitchFamily="2" charset="0"/>
            </a:endParaRPr>
          </a:p>
          <a:p>
            <a:r>
              <a:rPr lang="en-US" sz="3200" dirty="0" err="1" smtClean="0">
                <a:latin typeface="NikoshBAN" pitchFamily="2" charset="0"/>
                <a:cs typeface="NikoshBAN" pitchFamily="2" charset="0"/>
              </a:rPr>
              <a:t>i</a:t>
            </a:r>
            <a:r>
              <a:rPr lang="en-US" sz="3200" dirty="0" smtClean="0">
                <a:latin typeface="NikoshBAN" pitchFamily="2" charset="0"/>
                <a:cs typeface="NikoshBAN" pitchFamily="2" charset="0"/>
              </a:rPr>
              <a:t>.</a:t>
            </a:r>
            <a:r>
              <a:rPr lang="bn-IN" sz="3200" dirty="0" smtClean="0">
                <a:solidFill>
                  <a:srgbClr val="FFFF00"/>
                </a:solidFill>
                <a:latin typeface="NikoshBAN" panose="02000000000000000000" pitchFamily="2" charset="0"/>
                <a:cs typeface="NikoshBAN" panose="02000000000000000000" pitchFamily="2" charset="0"/>
              </a:rPr>
              <a:t> </a:t>
            </a:r>
            <a:r>
              <a:rPr lang="bn-IN" sz="3200" dirty="0" smtClean="0">
                <a:solidFill>
                  <a:srgbClr val="002060"/>
                </a:solidFill>
                <a:latin typeface="NikoshBAN" panose="02000000000000000000" pitchFamily="2" charset="0"/>
                <a:cs typeface="NikoshBAN" panose="02000000000000000000" pitchFamily="2" charset="0"/>
              </a:rPr>
              <a:t>আল্লাহর ওলি</a:t>
            </a:r>
            <a:r>
              <a:rPr lang="bn-BD" sz="3200" dirty="0" smtClean="0">
                <a:solidFill>
                  <a:srgbClr val="002060"/>
                </a:solidFill>
                <a:latin typeface="NikoshBAN" panose="02000000000000000000" pitchFamily="2" charset="0"/>
                <a:cs typeface="NikoshBAN" panose="02000000000000000000" pitchFamily="2" charset="0"/>
              </a:rPr>
              <a:t>গের</a:t>
            </a:r>
            <a:r>
              <a:rPr lang="bn-IN" sz="3200" dirty="0" smtClean="0">
                <a:solidFill>
                  <a:srgbClr val="002060"/>
                </a:solidFill>
                <a:latin typeface="NikoshBAN" panose="02000000000000000000" pitchFamily="2" charset="0"/>
                <a:cs typeface="NikoshBAN" panose="02000000000000000000" pitchFamily="2" charset="0"/>
              </a:rPr>
              <a:t> ভবিষ্যতের কোন ভয় নেই</a:t>
            </a:r>
            <a:endParaRPr lang="en-US" sz="3200" dirty="0" smtClean="0">
              <a:solidFill>
                <a:srgbClr val="002060"/>
              </a:solidFill>
              <a:latin typeface="NikoshBAN" pitchFamily="2" charset="0"/>
              <a:cs typeface="NikoshBAN" pitchFamily="2" charset="0"/>
            </a:endParaRPr>
          </a:p>
          <a:p>
            <a:r>
              <a:rPr lang="en-US" sz="3200" dirty="0" smtClean="0">
                <a:solidFill>
                  <a:srgbClr val="002060"/>
                </a:solidFill>
                <a:latin typeface="NikoshBAN" pitchFamily="2" charset="0"/>
                <a:cs typeface="NikoshBAN" pitchFamily="2" charset="0"/>
              </a:rPr>
              <a:t>ii.</a:t>
            </a:r>
            <a:r>
              <a:rPr lang="bn-IN" sz="3200" dirty="0" smtClean="0">
                <a:solidFill>
                  <a:srgbClr val="002060"/>
                </a:solidFill>
                <a:latin typeface="NikoshBAN" panose="02000000000000000000" pitchFamily="2" charset="0"/>
                <a:cs typeface="NikoshBAN" panose="02000000000000000000" pitchFamily="2" charset="0"/>
              </a:rPr>
              <a:t> ,(অতীতের) কোন দুশ্চিন্তা নেই</a:t>
            </a:r>
            <a:endParaRPr lang="en-US" sz="3200" dirty="0" smtClean="0">
              <a:solidFill>
                <a:srgbClr val="002060"/>
              </a:solidFill>
              <a:latin typeface="NikoshBAN" pitchFamily="2" charset="0"/>
              <a:cs typeface="NikoshBAN" pitchFamily="2" charset="0"/>
            </a:endParaRPr>
          </a:p>
          <a:p>
            <a:pPr marL="857250" indent="-857250">
              <a:buAutoNum type="romanLcPeriod" startAt="3"/>
            </a:pPr>
            <a:r>
              <a:rPr lang="bn-BD" sz="3200" dirty="0" smtClean="0">
                <a:latin typeface="NikoshBAN" pitchFamily="2" charset="0"/>
                <a:cs typeface="NikoshBAN" pitchFamily="2" charset="0"/>
              </a:rPr>
              <a:t>ওলি গণের ভক্তির কথা বলা হয়েছে। </a:t>
            </a:r>
          </a:p>
          <a:p>
            <a:pPr marL="857250" indent="-857250"/>
            <a:r>
              <a:rPr lang="bn-BD" sz="3200" dirty="0" smtClean="0">
                <a:latin typeface="NikoshBAN" pitchFamily="2" charset="0"/>
                <a:cs typeface="NikoshBAN" pitchFamily="2" charset="0"/>
              </a:rPr>
              <a:t> নিচের কোনটি সঠিক?</a:t>
            </a:r>
          </a:p>
          <a:p>
            <a:pPr marL="857250" indent="-857250"/>
            <a:r>
              <a:rPr lang="bn-BD" sz="3200" dirty="0" smtClean="0">
                <a:latin typeface="NikoshBAN" pitchFamily="2" charset="0"/>
                <a:cs typeface="NikoshBAN" pitchFamily="2" charset="0"/>
              </a:rPr>
              <a:t>ক, </a:t>
            </a:r>
            <a:r>
              <a:rPr lang="en-US" sz="3200" dirty="0" err="1" smtClean="0">
                <a:latin typeface="NikoshBAN" pitchFamily="2" charset="0"/>
                <a:cs typeface="NikoshBAN" pitchFamily="2" charset="0"/>
              </a:rPr>
              <a:t>i</a:t>
            </a:r>
            <a:r>
              <a:rPr lang="en-US" sz="3200" dirty="0" smtClean="0">
                <a:latin typeface="NikoshBAN" pitchFamily="2" charset="0"/>
                <a:cs typeface="NikoshBAN" pitchFamily="2" charset="0"/>
              </a:rPr>
              <a:t> </a:t>
            </a:r>
            <a:r>
              <a:rPr lang="bn-BD" sz="3200" dirty="0" smtClean="0">
                <a:latin typeface="NikoshBAN" pitchFamily="2" charset="0"/>
                <a:cs typeface="NikoshBAN" pitchFamily="2" charset="0"/>
              </a:rPr>
              <a:t>খ,</a:t>
            </a:r>
            <a:r>
              <a:rPr lang="en-US" sz="3200" dirty="0" smtClean="0">
                <a:latin typeface="NikoshBAN" pitchFamily="2" charset="0"/>
                <a:cs typeface="NikoshBAN" pitchFamily="2" charset="0"/>
              </a:rPr>
              <a:t>ii</a:t>
            </a:r>
            <a:r>
              <a:rPr lang="bn-BD" sz="3200" dirty="0" smtClean="0">
                <a:latin typeface="NikoshBAN" pitchFamily="2" charset="0"/>
                <a:cs typeface="NikoshBAN" pitchFamily="2" charset="0"/>
              </a:rPr>
              <a:t> গ,</a:t>
            </a:r>
            <a:r>
              <a:rPr lang="en-US" sz="3200" dirty="0" err="1" smtClean="0">
                <a:latin typeface="NikoshBAN" pitchFamily="2" charset="0"/>
                <a:cs typeface="NikoshBAN" pitchFamily="2" charset="0"/>
              </a:rPr>
              <a:t>i</a:t>
            </a:r>
            <a:r>
              <a:rPr lang="bn-BD" sz="3200" dirty="0" smtClean="0">
                <a:latin typeface="NikoshBAN" pitchFamily="2" charset="0"/>
                <a:cs typeface="NikoshBAN" pitchFamily="2" charset="0"/>
              </a:rPr>
              <a:t>ও</a:t>
            </a:r>
            <a:r>
              <a:rPr lang="en-US" sz="3200" dirty="0" smtClean="0">
                <a:latin typeface="NikoshBAN" pitchFamily="2" charset="0"/>
                <a:cs typeface="NikoshBAN" pitchFamily="2" charset="0"/>
              </a:rPr>
              <a:t>ii</a:t>
            </a:r>
            <a:r>
              <a:rPr lang="bn-BD" sz="3200" dirty="0" smtClean="0">
                <a:latin typeface="NikoshBAN" pitchFamily="2" charset="0"/>
                <a:cs typeface="NikoshBAN" pitchFamily="2" charset="0"/>
              </a:rPr>
              <a:t> ঘ</a:t>
            </a:r>
            <a:r>
              <a:rPr lang="en-US" sz="3200" dirty="0" smtClean="0">
                <a:latin typeface="NikoshBAN" pitchFamily="2" charset="0"/>
                <a:cs typeface="NikoshBAN" pitchFamily="2" charset="0"/>
              </a:rPr>
              <a:t>.</a:t>
            </a:r>
            <a:r>
              <a:rPr lang="en-US" sz="3200" dirty="0" err="1" smtClean="0">
                <a:latin typeface="NikoshBAN" pitchFamily="2" charset="0"/>
                <a:cs typeface="NikoshBAN" pitchFamily="2" charset="0"/>
              </a:rPr>
              <a:t>i</a:t>
            </a:r>
            <a:r>
              <a:rPr lang="bn-BD" sz="3200" dirty="0" smtClean="0">
                <a:latin typeface="NikoshBAN" pitchFamily="2" charset="0"/>
                <a:cs typeface="NikoshBAN" pitchFamily="2" charset="0"/>
              </a:rPr>
              <a:t>,</a:t>
            </a:r>
            <a:r>
              <a:rPr lang="en-US" sz="3200" dirty="0" smtClean="0">
                <a:latin typeface="NikoshBAN" pitchFamily="2" charset="0"/>
                <a:cs typeface="NikoshBAN" pitchFamily="2" charset="0"/>
              </a:rPr>
              <a:t> ii </a:t>
            </a:r>
            <a:r>
              <a:rPr lang="bn-BD" sz="3200" dirty="0" smtClean="0">
                <a:latin typeface="NikoshBAN" pitchFamily="2" charset="0"/>
                <a:cs typeface="NikoshBAN" pitchFamily="2" charset="0"/>
              </a:rPr>
              <a:t>ও</a:t>
            </a:r>
            <a:r>
              <a:rPr lang="en-US" sz="3200" dirty="0" smtClean="0">
                <a:latin typeface="NikoshBAN" pitchFamily="2" charset="0"/>
                <a:cs typeface="NikoshBAN" pitchFamily="2" charset="0"/>
              </a:rPr>
              <a:t>iii</a:t>
            </a:r>
            <a:r>
              <a:rPr lang="bn-BD" sz="3200" dirty="0" smtClean="0">
                <a:latin typeface="NikoshBAN" pitchFamily="2" charset="0"/>
                <a:cs typeface="NikoshBAN" pitchFamily="2" charset="0"/>
              </a:rPr>
              <a:t>                       </a:t>
            </a:r>
          </a:p>
        </p:txBody>
      </p:sp>
    </p:spTree>
    <p:extLst>
      <p:ext uri="{BB962C8B-B14F-4D97-AF65-F5344CB8AC3E}">
        <p14:creationId xmlns="" xmlns:p14="http://schemas.microsoft.com/office/powerpoint/2010/main" val="143428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amond(in)">
                                      <p:cBhvr>
                                        <p:cTn id="7" dur="500"/>
                                        <p:tgtEl>
                                          <p:spTgt spid="7">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diamond(in)">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diamond(in)">
                                      <p:cBhvr>
                                        <p:cTn id="21" dur="500"/>
                                        <p:tgtEl>
                                          <p:spTgt spid="7">
                                            <p:txEl>
                                              <p:pRg st="3" end="3"/>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diamond(in)">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Effect transition="in" filter="diamond(in)">
                                      <p:cBhvr>
                                        <p:cTn id="35" dur="500"/>
                                        <p:tgtEl>
                                          <p:spTgt spid="7">
                                            <p:txEl>
                                              <p:pRg st="6" end="6"/>
                                            </p:txEl>
                                          </p:spTgt>
                                        </p:tgtEl>
                                      </p:cBhvr>
                                    </p:animEffect>
                                  </p:childTnLst>
                                </p:cTn>
                              </p:par>
                              <p:par>
                                <p:cTn id="36" presetID="8" presetClass="entr" presetSubtype="16" fill="hold" nodeType="withEffect">
                                  <p:stCondLst>
                                    <p:cond delay="0"/>
                                  </p:stCondLst>
                                  <p:childTnLst>
                                    <p:set>
                                      <p:cBhvr>
                                        <p:cTn id="37" dur="1" fill="hold">
                                          <p:stCondLst>
                                            <p:cond delay="0"/>
                                          </p:stCondLst>
                                        </p:cTn>
                                        <p:tgtEl>
                                          <p:spTgt spid="7">
                                            <p:txEl>
                                              <p:pRg st="7" end="7"/>
                                            </p:txEl>
                                          </p:spTgt>
                                        </p:tgtEl>
                                        <p:attrNameLst>
                                          <p:attrName>style.visibility</p:attrName>
                                        </p:attrNameLst>
                                      </p:cBhvr>
                                      <p:to>
                                        <p:strVal val="visible"/>
                                      </p:to>
                                    </p:set>
                                    <p:animEffect transition="in" filter="diamond(in)">
                                      <p:cBhvr>
                                        <p:cTn id="38" dur="500"/>
                                        <p:tgtEl>
                                          <p:spTgt spid="7">
                                            <p:txEl>
                                              <p:pRg st="7" end="7"/>
                                            </p:txEl>
                                          </p:spTgt>
                                        </p:tgtEl>
                                      </p:cBhvr>
                                    </p:animEffect>
                                  </p:childTnLst>
                                </p:cTn>
                              </p:par>
                              <p:par>
                                <p:cTn id="39" presetID="8" presetClass="entr" presetSubtype="16" fill="hold" nodeType="withEffect">
                                  <p:stCondLst>
                                    <p:cond delay="0"/>
                                  </p:stCondLst>
                                  <p:childTnLst>
                                    <p:set>
                                      <p:cBhvr>
                                        <p:cTn id="40" dur="1" fill="hold">
                                          <p:stCondLst>
                                            <p:cond delay="0"/>
                                          </p:stCondLst>
                                        </p:cTn>
                                        <p:tgtEl>
                                          <p:spTgt spid="7">
                                            <p:txEl>
                                              <p:pRg st="8" end="8"/>
                                            </p:txEl>
                                          </p:spTgt>
                                        </p:tgtEl>
                                        <p:attrNameLst>
                                          <p:attrName>style.visibility</p:attrName>
                                        </p:attrNameLst>
                                      </p:cBhvr>
                                      <p:to>
                                        <p:strVal val="visible"/>
                                      </p:to>
                                    </p:set>
                                    <p:animEffect transition="in" filter="diamond(in)">
                                      <p:cBhvr>
                                        <p:cTn id="41" dur="500"/>
                                        <p:tgtEl>
                                          <p:spTgt spid="7">
                                            <p:txEl>
                                              <p:pRg st="8" end="8"/>
                                            </p:txEl>
                                          </p:spTgt>
                                        </p:tgtEl>
                                      </p:cBhvr>
                                    </p:animEffect>
                                  </p:childTnLst>
                                </p:cTn>
                              </p:par>
                              <p:par>
                                <p:cTn id="42" presetID="8" presetClass="entr" presetSubtype="16" fill="hold" nodeType="withEffect">
                                  <p:stCondLst>
                                    <p:cond delay="0"/>
                                  </p:stCondLst>
                                  <p:childTnLst>
                                    <p:set>
                                      <p:cBhvr>
                                        <p:cTn id="43" dur="1" fill="hold">
                                          <p:stCondLst>
                                            <p:cond delay="0"/>
                                          </p:stCondLst>
                                        </p:cTn>
                                        <p:tgtEl>
                                          <p:spTgt spid="7">
                                            <p:txEl>
                                              <p:pRg st="9" end="9"/>
                                            </p:txEl>
                                          </p:spTgt>
                                        </p:tgtEl>
                                        <p:attrNameLst>
                                          <p:attrName>style.visibility</p:attrName>
                                        </p:attrNameLst>
                                      </p:cBhvr>
                                      <p:to>
                                        <p:strVal val="visible"/>
                                      </p:to>
                                    </p:set>
                                    <p:animEffect transition="in" filter="diamond(in)">
                                      <p:cBhvr>
                                        <p:cTn id="44" dur="500"/>
                                        <p:tgtEl>
                                          <p:spTgt spid="7">
                                            <p:txEl>
                                              <p:pRg st="9" end="9"/>
                                            </p:txEl>
                                          </p:spTgt>
                                        </p:tgtEl>
                                      </p:cBhvr>
                                    </p:animEffect>
                                  </p:childTnLst>
                                </p:cTn>
                              </p:par>
                              <p:par>
                                <p:cTn id="45" presetID="8" presetClass="entr" presetSubtype="16"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Effect transition="in" filter="diamond(in)">
                                      <p:cBhvr>
                                        <p:cTn id="47" dur="500"/>
                                        <p:tgtEl>
                                          <p:spTgt spid="7">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7">
                                            <p:txEl>
                                              <p:pRg st="11" end="11"/>
                                            </p:txEl>
                                          </p:spTgt>
                                        </p:tgtEl>
                                        <p:attrNameLst>
                                          <p:attrName>style.visibility</p:attrName>
                                        </p:attrNameLst>
                                      </p:cBhvr>
                                      <p:to>
                                        <p:strVal val="visible"/>
                                      </p:to>
                                    </p:set>
                                    <p:anim calcmode="lin" valueType="num">
                                      <p:cBhvr additive="base">
                                        <p:cTn id="52"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7">
                                            <p:txEl>
                                              <p:pRg st="12" end="12"/>
                                            </p:txEl>
                                          </p:spTgt>
                                        </p:tgtEl>
                                        <p:attrNameLst>
                                          <p:attrName>style.visibility</p:attrName>
                                        </p:attrNameLst>
                                      </p:cBhvr>
                                      <p:to>
                                        <p:strVal val="visible"/>
                                      </p:to>
                                    </p:set>
                                    <p:anim calcmode="lin" valueType="num">
                                      <p:cBhvr additive="base">
                                        <p:cTn id="56"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6917" y="330304"/>
            <a:ext cx="2984351" cy="731520"/>
          </a:xfrm>
          <a:solidFill>
            <a:schemeClr val="accent6">
              <a:lumMod val="20000"/>
              <a:lumOff val="80000"/>
            </a:schemeClr>
          </a:solidFill>
        </p:spPr>
        <p:txBody>
          <a:bodyPr>
            <a:noAutofit/>
          </a:bodyPr>
          <a:lstStyle/>
          <a:p>
            <a:r>
              <a:rPr lang="bn-BD" sz="5400" dirty="0" smtClean="0">
                <a:solidFill>
                  <a:srgbClr val="002060"/>
                </a:solidFill>
                <a:latin typeface="NikoshBAN" pitchFamily="2" charset="0"/>
                <a:cs typeface="NikoshBAN" pitchFamily="2" charset="0"/>
              </a:rPr>
              <a:t>বাড়ির কাজ </a:t>
            </a:r>
            <a:endParaRPr lang="en-US" sz="5400" dirty="0">
              <a:solidFill>
                <a:srgbClr val="002060"/>
              </a:solidFill>
              <a:latin typeface="NikoshBAN" pitchFamily="2" charset="0"/>
              <a:cs typeface="NikoshBAN" pitchFamily="2" charset="0"/>
            </a:endParaRPr>
          </a:p>
        </p:txBody>
      </p:sp>
      <p:sp>
        <p:nvSpPr>
          <p:cNvPr id="4" name="Rounded Rectangle 3"/>
          <p:cNvSpPr/>
          <p:nvPr/>
        </p:nvSpPr>
        <p:spPr>
          <a:xfrm>
            <a:off x="2295331" y="1212982"/>
            <a:ext cx="6307495" cy="3564292"/>
          </a:xfrm>
          <a:prstGeom prst="roundRect">
            <a:avLst/>
          </a:prstGeom>
          <a:blipFill dpi="0" rotWithShape="1">
            <a:blip r:embed="rId2">
              <a:extLst>
                <a:ext uri="{28A0092B-C50C-407E-A947-70E740481C1C}">
                  <a14:useLocalDpi xmlns=""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1235" y="5370723"/>
            <a:ext cx="11329639" cy="1200329"/>
          </a:xfrm>
          <a:prstGeom prst="rect">
            <a:avLst/>
          </a:prstGeom>
          <a:blipFill>
            <a:blip r:embed="rId3"/>
            <a:tile tx="0" ty="0" sx="100000" sy="100000" flip="none" algn="tl"/>
          </a:blipFill>
          <a:ln w="57150">
            <a:solidFill>
              <a:srgbClr val="FF0000"/>
            </a:solidFill>
            <a:prstDash val="sysDot"/>
          </a:ln>
        </p:spPr>
        <p:txBody>
          <a:bodyPr wrap="square">
            <a:spAutoFit/>
          </a:bodyPr>
          <a:lstStyle/>
          <a:p>
            <a:pPr algn="ctr"/>
            <a:r>
              <a:rPr lang="bn-BD" sz="3200" dirty="0" smtClean="0">
                <a:solidFill>
                  <a:srgbClr val="000000"/>
                </a:solidFill>
                <a:latin typeface="NikoshBAN" panose="02000000000000000000" pitchFamily="2" charset="0"/>
                <a:cs typeface="NikoshBAN" panose="02000000000000000000" pitchFamily="2" charset="0"/>
              </a:rPr>
              <a:t>১</a:t>
            </a:r>
            <a:r>
              <a:rPr lang="bn-BD" sz="3600" dirty="0" smtClean="0">
                <a:solidFill>
                  <a:srgbClr val="000000"/>
                </a:solidFill>
                <a:latin typeface="NikoshBAN" panose="02000000000000000000" pitchFamily="2" charset="0"/>
                <a:cs typeface="NikoshBAN" panose="02000000000000000000" pitchFamily="2" charset="0"/>
              </a:rPr>
              <a:t>।যে সকল ওলি দরবেশের মাধ্যমে এদেশে  ইসলাম প্রচারিত হয়েছে ,তাদের  কয়েকজন  আউলিয়ার পরিচয়  লিখে আনবে</a:t>
            </a:r>
            <a:r>
              <a:rPr lang="bn-BD" sz="3200" dirty="0" smtClean="0">
                <a:solidFill>
                  <a:srgbClr val="7030A0"/>
                </a:solidFill>
                <a:latin typeface="NikoshBAN" panose="02000000000000000000" pitchFamily="2" charset="0"/>
                <a:cs typeface="NikoshBAN" panose="02000000000000000000" pitchFamily="2" charset="0"/>
              </a:rPr>
              <a:t>। </a:t>
            </a:r>
            <a:endParaRPr lang="en-US" sz="3200" dirty="0">
              <a:solidFill>
                <a:srgbClr val="7030A0"/>
              </a:solidFill>
              <a:latin typeface="NikoshBAN" panose="02000000000000000000" pitchFamily="2" charset="0"/>
              <a:cs typeface="NikoshBAN" panose="02000000000000000000" pitchFamily="2" charset="0"/>
            </a:endParaRPr>
          </a:p>
        </p:txBody>
      </p:sp>
    </p:spTree>
    <p:extLst>
      <p:ext uri="{BB962C8B-B14F-4D97-AF65-F5344CB8AC3E}">
        <p14:creationId xmlns="" xmlns:p14="http://schemas.microsoft.com/office/powerpoint/2010/main" val="99446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c3e4d4a66fb06 (1).gif"/>
          <p:cNvPicPr>
            <a:picLocks noChangeAspect="1"/>
          </p:cNvPicPr>
          <p:nvPr/>
        </p:nvPicPr>
        <p:blipFill>
          <a:blip r:embed="rId3"/>
          <a:stretch>
            <a:fillRect/>
          </a:stretch>
        </p:blipFill>
        <p:spPr>
          <a:xfrm>
            <a:off x="571501" y="3586294"/>
            <a:ext cx="8715374" cy="239872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descr="20170705_105027.jpg"/>
          <p:cNvPicPr>
            <a:picLocks noChangeAspect="1"/>
          </p:cNvPicPr>
          <p:nvPr/>
        </p:nvPicPr>
        <p:blipFill>
          <a:blip r:embed="rId4" cstate="print"/>
          <a:srcRect l="4167" t="20370" r="7949" b="8519"/>
          <a:stretch>
            <a:fillRect/>
          </a:stretch>
        </p:blipFill>
        <p:spPr>
          <a:xfrm>
            <a:off x="603250" y="422502"/>
            <a:ext cx="8740775" cy="3063648"/>
          </a:xfrm>
          <a:prstGeom prst="rect">
            <a:avLst/>
          </a:prstGeom>
        </p:spPr>
      </p:pic>
      <p:sp>
        <p:nvSpPr>
          <p:cNvPr id="6" name="Title 5"/>
          <p:cNvSpPr>
            <a:spLocks noGrp="1"/>
          </p:cNvSpPr>
          <p:nvPr>
            <p:ph type="title"/>
          </p:nvPr>
        </p:nvSpPr>
        <p:spPr>
          <a:xfrm>
            <a:off x="9458325" y="485776"/>
            <a:ext cx="2171700" cy="5372100"/>
          </a:xfrm>
          <a:blipFill>
            <a:blip r:embed="rId5"/>
            <a:tile tx="0" ty="0" sx="100000" sy="100000" flip="none" algn="tl"/>
          </a:blipFill>
        </p:spPr>
        <p:txBody>
          <a:bodyPr>
            <a:normAutofit/>
          </a:bodyPr>
          <a:lstStyle/>
          <a:p>
            <a:r>
              <a:rPr lang="bn-IN" dirty="0" smtClean="0">
                <a:solidFill>
                  <a:srgbClr val="000000"/>
                </a:solidFill>
                <a:latin typeface="NikoshBAN" pitchFamily="2" charset="0"/>
                <a:cs typeface="NikoshBAN" pitchFamily="2" charset="0"/>
              </a:rPr>
              <a:t>আজকের ক্লাসে  সবাইকে ধন্যবাদ, আবার দেখা হবে ইনশা আল্লাহ </a:t>
            </a:r>
            <a:endParaRPr lang="en-US" dirty="0">
              <a:solidFill>
                <a:srgbClr val="000000"/>
              </a:solidFill>
              <a:latin typeface="NikoshBAN" pitchFamily="2" charset="0"/>
              <a:cs typeface="NikoshBAN" pitchFamily="2" charset="0"/>
            </a:endParaRPr>
          </a:p>
        </p:txBody>
      </p:sp>
      <p:sp>
        <p:nvSpPr>
          <p:cNvPr id="7" name="TextBox 6"/>
          <p:cNvSpPr txBox="1"/>
          <p:nvPr/>
        </p:nvSpPr>
        <p:spPr>
          <a:xfrm rot="10800000" flipV="1">
            <a:off x="457200" y="5744589"/>
            <a:ext cx="8864600" cy="584775"/>
          </a:xfrm>
          <a:prstGeom prst="rect">
            <a:avLst/>
          </a:prstGeom>
          <a:blipFill>
            <a:blip r:embed="rId5"/>
            <a:tile tx="0" ty="0" sx="100000" sy="100000" flip="none" algn="tl"/>
          </a:blipFill>
        </p:spPr>
        <p:txBody>
          <a:bodyPr wrap="square" rtlCol="0">
            <a:spAutoFit/>
          </a:bodyPr>
          <a:lstStyle/>
          <a:p>
            <a:pPr algn="ctr"/>
            <a:r>
              <a:rPr lang="bn-IN" sz="3200" dirty="0" smtClean="0">
                <a:solidFill>
                  <a:srgbClr val="000000"/>
                </a:solidFill>
                <a:latin typeface="NikoshBAN" pitchFamily="2" charset="0"/>
                <a:cs typeface="NikoshBAN" pitchFamily="2" charset="0"/>
              </a:rPr>
              <a:t>মোহাম্মদ নুরুল আলম (সহ-সুপার) </a:t>
            </a:r>
            <a:endParaRPr lang="en-US" sz="3200" dirty="0">
              <a:solidFill>
                <a:srgbClr val="000000"/>
              </a:solidFill>
              <a:latin typeface="NikoshBAN" pitchFamily="2" charset="0"/>
              <a:cs typeface="NikoshBAN"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Scroll 2"/>
          <p:cNvSpPr/>
          <p:nvPr/>
        </p:nvSpPr>
        <p:spPr>
          <a:xfrm>
            <a:off x="4586514" y="755779"/>
            <a:ext cx="7213600" cy="5257800"/>
          </a:xfrm>
          <a:prstGeom prst="verticalScroll">
            <a:avLst/>
          </a:prstGeom>
          <a:blipFill>
            <a:blip r:embed="rId2"/>
            <a:tile tx="0" ty="0" sx="100000" sy="100000" flip="none" algn="tl"/>
          </a:blipFill>
          <a:ln w="7620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6600" dirty="0" smtClean="0">
                <a:solidFill>
                  <a:schemeClr val="tx1">
                    <a:lumMod val="85000"/>
                    <a:lumOff val="15000"/>
                  </a:schemeClr>
                </a:solidFill>
                <a:latin typeface="NikoshBAN" pitchFamily="2" charset="0"/>
                <a:cs typeface="NikoshBAN" pitchFamily="2" charset="0"/>
              </a:rPr>
              <a:t>মোহাম্মদ নুরুল আলম </a:t>
            </a:r>
          </a:p>
          <a:p>
            <a:pPr algn="ctr"/>
            <a:r>
              <a:rPr lang="bn-IN" sz="3600" dirty="0" smtClean="0">
                <a:solidFill>
                  <a:srgbClr val="0070C0"/>
                </a:solidFill>
                <a:latin typeface="NikoshBAN" pitchFamily="2" charset="0"/>
                <a:cs typeface="NikoshBAN" pitchFamily="2" charset="0"/>
              </a:rPr>
              <a:t>সহ-সুপার</a:t>
            </a:r>
            <a:r>
              <a:rPr lang="bn-IN" sz="3600" dirty="0" smtClean="0">
                <a:latin typeface="NikoshBAN" pitchFamily="2" charset="0"/>
                <a:cs typeface="NikoshBAN" pitchFamily="2" charset="0"/>
              </a:rPr>
              <a:t> </a:t>
            </a:r>
          </a:p>
          <a:p>
            <a:pPr algn="ctr"/>
            <a:r>
              <a:rPr lang="bn-IN" sz="3600" dirty="0" smtClean="0">
                <a:solidFill>
                  <a:srgbClr val="7030A0"/>
                </a:solidFill>
                <a:latin typeface="NikoshBAN" pitchFamily="2" charset="0"/>
                <a:cs typeface="NikoshBAN" pitchFamily="2" charset="0"/>
              </a:rPr>
              <a:t>শীতলপুর গাউছিয়া ইসলামিয়া  দাখিল মাদ্‌রাসা</a:t>
            </a:r>
            <a:r>
              <a:rPr lang="bn-IN" sz="3600" dirty="0" smtClean="0">
                <a:solidFill>
                  <a:srgbClr val="00B050"/>
                </a:solidFill>
                <a:latin typeface="NikoshBAN" pitchFamily="2" charset="0"/>
                <a:cs typeface="NikoshBAN" pitchFamily="2" charset="0"/>
              </a:rPr>
              <a:t>। </a:t>
            </a:r>
          </a:p>
          <a:p>
            <a:pPr algn="ctr"/>
            <a:r>
              <a:rPr lang="bn-IN" sz="3600" dirty="0" smtClean="0">
                <a:solidFill>
                  <a:srgbClr val="002060"/>
                </a:solidFill>
                <a:latin typeface="NikoshBAN" pitchFamily="2" charset="0"/>
                <a:cs typeface="NikoshBAN" pitchFamily="2" charset="0"/>
              </a:rPr>
              <a:t>সীতাকুন্ড,চট্টগ্রাম। </a:t>
            </a:r>
          </a:p>
          <a:p>
            <a:pPr algn="ctr"/>
            <a:r>
              <a:rPr lang="bn-IN" sz="3600" dirty="0" smtClean="0">
                <a:solidFill>
                  <a:srgbClr val="002060"/>
                </a:solidFill>
                <a:latin typeface="NikoshBAN" pitchFamily="2" charset="0"/>
                <a:cs typeface="NikoshBAN" pitchFamily="2" charset="0"/>
              </a:rPr>
              <a:t>মোবাঃ০১৬১৬৩৬৪০৩৬ </a:t>
            </a:r>
            <a:endParaRPr lang="bn-BD" sz="3600" dirty="0" smtClean="0">
              <a:solidFill>
                <a:srgbClr val="002060"/>
              </a:solidFill>
              <a:latin typeface="NikoshBAN" pitchFamily="2" charset="0"/>
              <a:cs typeface="NikoshBAN" pitchFamily="2" charset="0"/>
            </a:endParaRPr>
          </a:p>
          <a:p>
            <a:pPr algn="ctr"/>
            <a:endParaRPr lang="en-US" sz="3600" dirty="0">
              <a:solidFill>
                <a:srgbClr val="002060"/>
              </a:solidFill>
              <a:latin typeface="NikoshBAN" pitchFamily="2" charset="0"/>
              <a:cs typeface="NikoshBAN" pitchFamily="2" charset="0"/>
            </a:endParaRPr>
          </a:p>
        </p:txBody>
      </p:sp>
      <p:pic>
        <p:nvPicPr>
          <p:cNvPr id="5" name="Picture 4" descr="Mowlana-md-Nurul-Alam-Sital.jpg"/>
          <p:cNvPicPr>
            <a:picLocks noChangeAspect="1"/>
          </p:cNvPicPr>
          <p:nvPr/>
        </p:nvPicPr>
        <p:blipFill>
          <a:blip r:embed="rId3"/>
          <a:stretch>
            <a:fillRect/>
          </a:stretch>
        </p:blipFill>
        <p:spPr>
          <a:xfrm>
            <a:off x="365392" y="1447803"/>
            <a:ext cx="4766445" cy="33854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859624" y="1384019"/>
            <a:ext cx="5915610" cy="4679016"/>
          </a:xfrm>
          <a:prstGeom prst="rect">
            <a:avLst/>
          </a:prstGeom>
          <a:ln>
            <a:noFill/>
          </a:ln>
          <a:effectLst>
            <a:softEdge rad="112500"/>
          </a:effectLst>
        </p:spPr>
      </p:pic>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23964" y="1384019"/>
            <a:ext cx="5267709" cy="4679016"/>
          </a:xfrm>
          <a:prstGeom prst="rect">
            <a:avLst/>
          </a:prstGeom>
          <a:ln>
            <a:noFill/>
          </a:ln>
          <a:effectLst>
            <a:softEdge rad="112500"/>
          </a:effectLst>
        </p:spPr>
      </p:pic>
      <p:sp>
        <p:nvSpPr>
          <p:cNvPr id="8" name="TextBox 7"/>
          <p:cNvSpPr txBox="1"/>
          <p:nvPr/>
        </p:nvSpPr>
        <p:spPr>
          <a:xfrm>
            <a:off x="466531" y="6083560"/>
            <a:ext cx="11290040" cy="523220"/>
          </a:xfrm>
          <a:prstGeom prst="rect">
            <a:avLst/>
          </a:prstGeom>
          <a:blipFill>
            <a:blip r:embed="rId4"/>
            <a:tile tx="0" ty="0" sx="100000" sy="100000" flip="none" algn="tl"/>
          </a:blipFill>
        </p:spPr>
        <p:txBody>
          <a:bodyPr wrap="square" rtlCol="0">
            <a:spAutoFit/>
          </a:bodyPr>
          <a:lstStyle/>
          <a:p>
            <a:r>
              <a:rPr lang="bn-BD" sz="2800" dirty="0" smtClean="0"/>
              <a:t>ইমামুলআজম হযরত আবু হানিফা( র) এর  মাজার শরীফ</a:t>
            </a:r>
            <a:endParaRPr lang="en-US" sz="2800" dirty="0"/>
          </a:p>
        </p:txBody>
      </p:sp>
      <p:sp>
        <p:nvSpPr>
          <p:cNvPr id="6" name="TextBox 5"/>
          <p:cNvSpPr txBox="1"/>
          <p:nvPr/>
        </p:nvSpPr>
        <p:spPr>
          <a:xfrm>
            <a:off x="727787" y="410547"/>
            <a:ext cx="10991461" cy="830997"/>
          </a:xfrm>
          <a:prstGeom prst="rect">
            <a:avLst/>
          </a:prstGeom>
          <a:blipFill>
            <a:blip r:embed="rId4"/>
            <a:tile tx="0" ty="0" sx="100000" sy="100000" flip="none" algn="tl"/>
          </a:blipFill>
        </p:spPr>
        <p:txBody>
          <a:bodyPr wrap="square" rtlCol="0">
            <a:spAutoFit/>
          </a:bodyPr>
          <a:lstStyle/>
          <a:p>
            <a:r>
              <a:rPr lang="bn-BD" sz="4400" dirty="0" smtClean="0">
                <a:latin typeface="NikoshBAN" pitchFamily="2" charset="0"/>
                <a:cs typeface="NikoshBAN" pitchFamily="2" charset="0"/>
              </a:rPr>
              <a:t>নিচের ছবি দেখ এবং </a:t>
            </a:r>
            <a:r>
              <a:rPr lang="bn-BD" sz="4400" dirty="0" smtClean="0">
                <a:latin typeface="NikoshBAN" pitchFamily="2" charset="0"/>
                <a:cs typeface="NikoshBAN" pitchFamily="2" charset="0"/>
              </a:rPr>
              <a:t>বল, </a:t>
            </a:r>
            <a:r>
              <a:rPr lang="bn-BD" sz="4400" dirty="0" smtClean="0">
                <a:latin typeface="NikoshBAN" pitchFamily="2" charset="0"/>
                <a:cs typeface="NikoshBAN" pitchFamily="2" charset="0"/>
              </a:rPr>
              <a:t>এগুলি কিছের ছবির মত মনে </a:t>
            </a:r>
            <a:r>
              <a:rPr lang="bn-BD" sz="4800" dirty="0" smtClean="0">
                <a:latin typeface="NikoshBAN" pitchFamily="2" charset="0"/>
                <a:cs typeface="NikoshBAN" pitchFamily="2" charset="0"/>
              </a:rPr>
              <a:t>হয়। </a:t>
            </a:r>
            <a:endParaRPr lang="en-US" sz="4800" dirty="0">
              <a:latin typeface="NikoshBAN" pitchFamily="2" charset="0"/>
              <a:cs typeface="NikoshBAN" pitchFamily="2" charset="0"/>
            </a:endParaRPr>
          </a:p>
        </p:txBody>
      </p:sp>
    </p:spTree>
    <p:extLst>
      <p:ext uri="{BB962C8B-B14F-4D97-AF65-F5344CB8AC3E}">
        <p14:creationId xmlns="" xmlns:p14="http://schemas.microsoft.com/office/powerpoint/2010/main" val="100453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rcRect t="27986"/>
          <a:stretch>
            <a:fillRect/>
          </a:stretch>
        </p:blipFill>
        <p:spPr>
          <a:xfrm>
            <a:off x="4143124" y="1268963"/>
            <a:ext cx="7501480" cy="43651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23157" y="1228587"/>
            <a:ext cx="3489006" cy="21633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10800000" flipV="1">
            <a:off x="529766" y="3489649"/>
            <a:ext cx="3470734" cy="2135653"/>
          </a:xfrm>
          <a:prstGeom prst="rect">
            <a:avLst/>
          </a:prstGeom>
          <a:ln w="76200">
            <a:solidFill>
              <a:srgbClr val="00B050"/>
            </a:solidFill>
            <a:prstDash val="sysDot"/>
          </a:ln>
        </p:spPr>
      </p:pic>
      <p:sp>
        <p:nvSpPr>
          <p:cNvPr id="7" name="Rectangle 6"/>
          <p:cNvSpPr/>
          <p:nvPr/>
        </p:nvSpPr>
        <p:spPr>
          <a:xfrm>
            <a:off x="1399592" y="5728996"/>
            <a:ext cx="9703837" cy="707886"/>
          </a:xfrm>
          <a:prstGeom prst="rect">
            <a:avLst/>
          </a:prstGeom>
          <a:blipFill>
            <a:blip r:embed="rId5"/>
            <a:tile tx="0" ty="0" sx="100000" sy="100000" flip="none" algn="tl"/>
          </a:blipFill>
          <a:ln w="57150">
            <a:solidFill>
              <a:schemeClr val="tx1"/>
            </a:solidFill>
            <a:prstDash val="sysDot"/>
          </a:ln>
        </p:spPr>
        <p:txBody>
          <a:bodyPr wrap="square">
            <a:spAutoFit/>
          </a:bodyPr>
          <a:lstStyle/>
          <a:p>
            <a:r>
              <a:rPr lang="bn-BD" sz="4000" dirty="0" smtClean="0">
                <a:latin typeface="NikoshBAN" pitchFamily="2" charset="0"/>
                <a:cs typeface="NikoshBAN" pitchFamily="2" charset="0"/>
              </a:rPr>
              <a:t>হযরত আব্দুল কাদের জিলানী </a:t>
            </a:r>
            <a:r>
              <a:rPr lang="bn-IN" sz="4000" dirty="0" smtClean="0">
                <a:latin typeface="NikoshBAN" pitchFamily="2" charset="0"/>
                <a:cs typeface="NikoshBAN" pitchFamily="2" charset="0"/>
              </a:rPr>
              <a:t>  (</a:t>
            </a:r>
            <a:r>
              <a:rPr lang="bn-BD" sz="4000" dirty="0" smtClean="0">
                <a:latin typeface="NikoshBAN" pitchFamily="2" charset="0"/>
                <a:cs typeface="NikoshBAN" pitchFamily="2" charset="0"/>
              </a:rPr>
              <a:t>র:) এর মাজার শরীফের দৃশ্য</a:t>
            </a:r>
            <a:endParaRPr lang="en-US" sz="4000" dirty="0"/>
          </a:p>
        </p:txBody>
      </p:sp>
      <p:sp>
        <p:nvSpPr>
          <p:cNvPr id="8" name="Rectangle 7"/>
          <p:cNvSpPr/>
          <p:nvPr/>
        </p:nvSpPr>
        <p:spPr>
          <a:xfrm>
            <a:off x="669730" y="411101"/>
            <a:ext cx="10392589" cy="769441"/>
          </a:xfrm>
          <a:prstGeom prst="rect">
            <a:avLst/>
          </a:prstGeom>
          <a:blipFill>
            <a:blip r:embed="rId5"/>
            <a:tile tx="0" ty="0" sx="100000" sy="100000" flip="none" algn="tl"/>
          </a:blipFill>
          <a:ln w="57150">
            <a:solidFill>
              <a:schemeClr val="tx1"/>
            </a:solidFill>
            <a:prstDash val="sysDot"/>
          </a:ln>
        </p:spPr>
        <p:txBody>
          <a:bodyPr wrap="none">
            <a:spAutoFit/>
          </a:bodyPr>
          <a:lstStyle/>
          <a:p>
            <a:r>
              <a:rPr lang="bn-BD" sz="4400" dirty="0" smtClean="0">
                <a:latin typeface="NikoshBAN" pitchFamily="2" charset="0"/>
                <a:cs typeface="NikoshBAN" pitchFamily="2" charset="0"/>
              </a:rPr>
              <a:t>নিচের ছবি দেখ এবং বল এগুলি কিছের ছবির মত মনে হয়। </a:t>
            </a:r>
            <a:endParaRPr lang="en-US" sz="4400" dirty="0">
              <a:latin typeface="NikoshBAN" pitchFamily="2" charset="0"/>
              <a:cs typeface="NikoshBAN" pitchFamily="2" charset="0"/>
            </a:endParaRPr>
          </a:p>
        </p:txBody>
      </p:sp>
    </p:spTree>
    <p:extLst>
      <p:ext uri="{BB962C8B-B14F-4D97-AF65-F5344CB8AC3E}">
        <p14:creationId xmlns="" xmlns:p14="http://schemas.microsoft.com/office/powerpoint/2010/main" val="39703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71550" y="1174535"/>
            <a:ext cx="4543426" cy="4048182"/>
          </a:xfrm>
          <a:prstGeom prst="rect">
            <a:avLst/>
          </a:prstGeom>
        </p:spPr>
      </p:pic>
      <p:sp>
        <p:nvSpPr>
          <p:cNvPr id="4" name="TextBox 3"/>
          <p:cNvSpPr txBox="1"/>
          <p:nvPr/>
        </p:nvSpPr>
        <p:spPr>
          <a:xfrm>
            <a:off x="742949" y="1638301"/>
            <a:ext cx="3219451" cy="1200329"/>
          </a:xfrm>
          <a:prstGeom prst="rect">
            <a:avLst/>
          </a:prstGeom>
          <a:noFill/>
        </p:spPr>
        <p:txBody>
          <a:bodyPr wrap="square" rtlCol="0">
            <a:spAutoFit/>
          </a:bodyPr>
          <a:lstStyle/>
          <a:p>
            <a:endParaRPr lang="bn-BD" sz="3600" dirty="0" smtClean="0"/>
          </a:p>
          <a:p>
            <a:endParaRPr lang="en-US" sz="3600" dirty="0"/>
          </a:p>
        </p:txBody>
      </p:sp>
      <p:pic>
        <p:nvPicPr>
          <p:cNvPr id="6" name="Picture 5" descr="hqdefault.jpg"/>
          <p:cNvPicPr>
            <a:picLocks noChangeAspect="1"/>
          </p:cNvPicPr>
          <p:nvPr/>
        </p:nvPicPr>
        <p:blipFill>
          <a:blip r:embed="rId3"/>
          <a:stretch>
            <a:fillRect/>
          </a:stretch>
        </p:blipFill>
        <p:spPr>
          <a:xfrm>
            <a:off x="6772275" y="1171576"/>
            <a:ext cx="4857749" cy="3944828"/>
          </a:xfrm>
          <a:prstGeom prst="rect">
            <a:avLst/>
          </a:prstGeom>
        </p:spPr>
      </p:pic>
      <p:sp>
        <p:nvSpPr>
          <p:cNvPr id="7" name="Rectangle 6"/>
          <p:cNvSpPr/>
          <p:nvPr/>
        </p:nvSpPr>
        <p:spPr>
          <a:xfrm>
            <a:off x="1314449" y="485775"/>
            <a:ext cx="9544051" cy="707886"/>
          </a:xfrm>
          <a:prstGeom prst="rect">
            <a:avLst/>
          </a:prstGeom>
          <a:blipFill>
            <a:blip r:embed="rId4"/>
            <a:tile tx="0" ty="0" sx="100000" sy="100000" flip="none" algn="tl"/>
          </a:blipFill>
        </p:spPr>
        <p:txBody>
          <a:bodyPr wrap="square">
            <a:spAutoFit/>
          </a:bodyPr>
          <a:lstStyle/>
          <a:p>
            <a:r>
              <a:rPr lang="bn-BD" sz="4000" dirty="0" smtClean="0">
                <a:latin typeface="NikoshBAN" pitchFamily="2" charset="0"/>
                <a:cs typeface="NikoshBAN" pitchFamily="2" charset="0"/>
              </a:rPr>
              <a:t>নিচের ছবি দেখ এবং বল এগুলি কিছের ছবির মত মনে হয়।</a:t>
            </a:r>
            <a:r>
              <a:rPr lang="bn-BD" dirty="0" smtClean="0">
                <a:latin typeface="NikoshBAN" pitchFamily="2" charset="0"/>
                <a:cs typeface="NikoshBAN" pitchFamily="2" charset="0"/>
              </a:rPr>
              <a:t> </a:t>
            </a:r>
            <a:endParaRPr lang="en-US" dirty="0">
              <a:latin typeface="NikoshBAN" pitchFamily="2" charset="0"/>
              <a:cs typeface="NikoshBAN" pitchFamily="2" charset="0"/>
            </a:endParaRPr>
          </a:p>
        </p:txBody>
      </p:sp>
      <p:sp>
        <p:nvSpPr>
          <p:cNvPr id="9" name="TextBox 8"/>
          <p:cNvSpPr txBox="1"/>
          <p:nvPr/>
        </p:nvSpPr>
        <p:spPr>
          <a:xfrm>
            <a:off x="428625" y="5288340"/>
            <a:ext cx="5600699" cy="1077218"/>
          </a:xfrm>
          <a:prstGeom prst="rect">
            <a:avLst/>
          </a:prstGeom>
          <a:blipFill>
            <a:blip r:embed="rId4"/>
            <a:tile tx="0" ty="0" sx="100000" sy="100000" flip="none" algn="tl"/>
          </a:blipFill>
        </p:spPr>
        <p:txBody>
          <a:bodyPr wrap="square" rtlCol="0">
            <a:spAutoFit/>
          </a:bodyPr>
          <a:lstStyle/>
          <a:p>
            <a:r>
              <a:rPr lang="bn-BD" sz="3200" dirty="0" smtClean="0">
                <a:latin typeface="NikoshBAN" pitchFamily="2" charset="0"/>
                <a:cs typeface="NikoshBAN" pitchFamily="2" charset="0"/>
              </a:rPr>
              <a:t>হযরত খাজা গরিবে নেওয়াজ  মঈন উদ্দিন  চিছতী আজমীরি (রহঃ) এর  মাযার শরীফ </a:t>
            </a:r>
            <a:endParaRPr lang="en-US" sz="3200" dirty="0">
              <a:latin typeface="NikoshBAN" pitchFamily="2" charset="0"/>
              <a:cs typeface="NikoshBAN" pitchFamily="2" charset="0"/>
            </a:endParaRPr>
          </a:p>
        </p:txBody>
      </p:sp>
      <p:sp>
        <p:nvSpPr>
          <p:cNvPr id="10" name="TextBox 9"/>
          <p:cNvSpPr txBox="1"/>
          <p:nvPr/>
        </p:nvSpPr>
        <p:spPr>
          <a:xfrm>
            <a:off x="6200775" y="5200650"/>
            <a:ext cx="5600700" cy="1077218"/>
          </a:xfrm>
          <a:prstGeom prst="rect">
            <a:avLst/>
          </a:prstGeom>
          <a:blipFill>
            <a:blip r:embed="rId4"/>
            <a:tile tx="0" ty="0" sx="100000" sy="100000" flip="none" algn="tl"/>
          </a:blipFill>
        </p:spPr>
        <p:txBody>
          <a:bodyPr wrap="square" rtlCol="0">
            <a:spAutoFit/>
          </a:bodyPr>
          <a:lstStyle/>
          <a:p>
            <a:r>
              <a:rPr lang="bn-BD" sz="3200" dirty="0" smtClean="0">
                <a:latin typeface="NikoshBAN" pitchFamily="2" charset="0"/>
                <a:cs typeface="NikoshBAN" pitchFamily="2" charset="0"/>
              </a:rPr>
              <a:t>হযরত ইমাম আহমদ রেজা খাঁন ফাজিলে বেরলভী (রহঃ) এর  মাযার শরীফ </a:t>
            </a:r>
            <a:endParaRPr lang="en-US" sz="3200" dirty="0">
              <a:latin typeface="NikoshBAN" pitchFamily="2" charset="0"/>
              <a:cs typeface="NikoshBAN" pitchFamily="2" charset="0"/>
            </a:endParaRPr>
          </a:p>
        </p:txBody>
      </p:sp>
    </p:spTree>
    <p:extLst>
      <p:ext uri="{BB962C8B-B14F-4D97-AF65-F5344CB8AC3E}">
        <p14:creationId xmlns="" xmlns:p14="http://schemas.microsoft.com/office/powerpoint/2010/main" val="180158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472809" y="1485901"/>
            <a:ext cx="5157216" cy="3429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6567555" y="5187183"/>
            <a:ext cx="5119620" cy="1077218"/>
          </a:xfrm>
          <a:prstGeom prst="rect">
            <a:avLst/>
          </a:prstGeom>
          <a:blipFill>
            <a:blip r:embed="rId3"/>
            <a:tile tx="0" ty="0" sx="100000" sy="100000" flip="none" algn="tl"/>
          </a:blipFill>
          <a:ln w="57150">
            <a:solidFill>
              <a:schemeClr val="tx1"/>
            </a:solidFill>
            <a:prstDash val="sysDot"/>
          </a:ln>
        </p:spPr>
        <p:txBody>
          <a:bodyPr wrap="square" rtlCol="0">
            <a:spAutoFit/>
          </a:bodyPr>
          <a:lstStyle/>
          <a:p>
            <a:r>
              <a:rPr lang="bn-BD" sz="3200" dirty="0" smtClean="0">
                <a:latin typeface="NikoshBAN" pitchFamily="2" charset="0"/>
                <a:cs typeface="NikoshBAN" pitchFamily="2" charset="0"/>
              </a:rPr>
              <a:t>হযরত শাহ জালাল (রহঃ) এর মাজার শরীফের দৃশ্য</a:t>
            </a:r>
            <a:endParaRPr lang="en-US" sz="3200" dirty="0">
              <a:latin typeface="NikoshBAN" pitchFamily="2" charset="0"/>
              <a:cs typeface="NikoshBAN" pitchFamily="2" charset="0"/>
            </a:endParaRPr>
          </a:p>
        </p:txBody>
      </p:sp>
      <p:sp>
        <p:nvSpPr>
          <p:cNvPr id="8" name="Rectangle 7"/>
          <p:cNvSpPr/>
          <p:nvPr/>
        </p:nvSpPr>
        <p:spPr>
          <a:xfrm>
            <a:off x="571499" y="472559"/>
            <a:ext cx="11001375" cy="707886"/>
          </a:xfrm>
          <a:prstGeom prst="rect">
            <a:avLst/>
          </a:prstGeom>
          <a:blipFill>
            <a:blip r:embed="rId3"/>
            <a:tile tx="0" ty="0" sx="100000" sy="100000" flip="none" algn="tl"/>
          </a:blipFill>
          <a:ln w="57150">
            <a:solidFill>
              <a:schemeClr val="tx1"/>
            </a:solidFill>
            <a:prstDash val="sysDot"/>
          </a:ln>
        </p:spPr>
        <p:txBody>
          <a:bodyPr wrap="square">
            <a:spAutoFit/>
          </a:bodyPr>
          <a:lstStyle/>
          <a:p>
            <a:r>
              <a:rPr lang="bn-BD" sz="4000" dirty="0" smtClean="0">
                <a:latin typeface="NikoshBAN" pitchFamily="2" charset="0"/>
                <a:cs typeface="NikoshBAN" pitchFamily="2" charset="0"/>
              </a:rPr>
              <a:t>নিচের ছবি দেখ এবং বল এগুলি কিছের ছবির মত মনে হয়</a:t>
            </a:r>
            <a:r>
              <a:rPr lang="bn-BD" dirty="0" smtClean="0">
                <a:latin typeface="NikoshBAN" pitchFamily="2" charset="0"/>
                <a:cs typeface="NikoshBAN" pitchFamily="2" charset="0"/>
              </a:rPr>
              <a:t>। </a:t>
            </a:r>
            <a:endParaRPr lang="en-US" dirty="0">
              <a:latin typeface="NikoshBAN" pitchFamily="2" charset="0"/>
              <a:cs typeface="NikoshBAN" pitchFamily="2" charset="0"/>
            </a:endParaRPr>
          </a:p>
        </p:txBody>
      </p:sp>
      <p:pic>
        <p:nvPicPr>
          <p:cNvPr id="10" name="Picture 9" descr="FB_IMG_1461133655570.jpg"/>
          <p:cNvPicPr>
            <a:picLocks noChangeAspect="1"/>
          </p:cNvPicPr>
          <p:nvPr/>
        </p:nvPicPr>
        <p:blipFill>
          <a:blip r:embed="rId4"/>
          <a:srcRect l="1840" t="2994" r="-240"/>
          <a:stretch>
            <a:fillRect/>
          </a:stretch>
        </p:blipFill>
        <p:spPr>
          <a:xfrm>
            <a:off x="628650" y="1600200"/>
            <a:ext cx="5857875" cy="46291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 xmlns:p14="http://schemas.microsoft.com/office/powerpoint/2010/main" val="238698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nvGraphicFramePr>
        <p:xfrm>
          <a:off x="5638800" y="3041652"/>
          <a:ext cx="914400" cy="771525"/>
        </p:xfrm>
        <a:graphic>
          <a:graphicData uri="http://schemas.openxmlformats.org/presentationml/2006/ole">
            <p:oleObj spid="_x0000_s2050" name="Packager Shell Object" showAsIcon="1" r:id="rId3" imgW="914400" imgH="771480" progId="Package">
              <p:embed/>
            </p:oleObj>
          </a:graphicData>
        </a:graphic>
      </p:graphicFrame>
      <p:sp>
        <p:nvSpPr>
          <p:cNvPr id="3" name="Down Arrow Callout 2"/>
          <p:cNvSpPr/>
          <p:nvPr/>
        </p:nvSpPr>
        <p:spPr>
          <a:xfrm>
            <a:off x="2724540" y="951723"/>
            <a:ext cx="6755363" cy="1847462"/>
          </a:xfrm>
          <a:prstGeom prst="downArrowCallou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dirty="0" smtClean="0">
                <a:latin typeface="NikoshBAN" pitchFamily="2" charset="0"/>
                <a:cs typeface="NikoshBAN" pitchFamily="2" charset="0"/>
              </a:rPr>
              <a:t>এখন  আল্লাহর ওলীদের সম্পর্কে একটি ভিডিও দেখি-  </a:t>
            </a:r>
            <a:endParaRPr lang="en-US" sz="3200" dirty="0">
              <a:latin typeface="NikoshBAN" pitchFamily="2" charset="0"/>
              <a:cs typeface="NikoshBAN" pitchFamily="2"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207" y="1307840"/>
            <a:ext cx="11290041" cy="5016758"/>
          </a:xfrm>
          <a:prstGeom prst="rect">
            <a:avLst/>
          </a:prstGeom>
          <a:blipFill>
            <a:blip r:embed="rId2"/>
            <a:tile tx="0" ty="0" sx="100000" sy="100000" flip="none" algn="tl"/>
          </a:blipFill>
          <a:ln w="76200">
            <a:solidFill>
              <a:srgbClr val="7030A0"/>
            </a:solidFill>
            <a:prstDash val="sysDash"/>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6600" dirty="0" smtClean="0">
                <a:solidFill>
                  <a:srgbClr val="00B050"/>
                </a:solidFill>
                <a:latin typeface="NikoshBAN" panose="02000000000000000000" pitchFamily="2" charset="0"/>
                <a:cs typeface="NikoshBAN" panose="02000000000000000000" pitchFamily="2" charset="0"/>
              </a:rPr>
              <a:t> </a:t>
            </a:r>
            <a:endParaRPr lang="en-US" sz="6600" i="1" dirty="0" smtClean="0">
              <a:latin typeface="NikoshBAN" panose="02000000000000000000" pitchFamily="2" charset="0"/>
              <a:cs typeface="NikoshBAN" panose="02000000000000000000" pitchFamily="2" charset="0"/>
            </a:endParaRPr>
          </a:p>
          <a:p>
            <a:pPr algn="ctr"/>
            <a:r>
              <a:rPr lang="bn-BD" sz="6600" i="1" dirty="0" smtClean="0">
                <a:latin typeface="NikoshBAN" panose="02000000000000000000" pitchFamily="2" charset="0"/>
                <a:cs typeface="NikoshBAN" panose="02000000000000000000" pitchFamily="2" charset="0"/>
              </a:rPr>
              <a:t> </a:t>
            </a:r>
            <a:r>
              <a:rPr lang="bn-BD" sz="8000" i="1" dirty="0" smtClean="0">
                <a:solidFill>
                  <a:srgbClr val="000000"/>
                </a:solidFill>
                <a:latin typeface="NikoshBAN" panose="02000000000000000000" pitchFamily="2" charset="0"/>
                <a:cs typeface="NikoshBAN" panose="02000000000000000000" pitchFamily="2" charset="0"/>
              </a:rPr>
              <a:t>আল্‌ আকায়েদ </a:t>
            </a:r>
            <a:r>
              <a:rPr lang="en-US" sz="8000" i="1" dirty="0" smtClean="0">
                <a:solidFill>
                  <a:srgbClr val="000000"/>
                </a:solidFill>
                <a:latin typeface="NikoshBAN" panose="02000000000000000000" pitchFamily="2" charset="0"/>
                <a:cs typeface="NikoshBAN" panose="02000000000000000000" pitchFamily="2" charset="0"/>
              </a:rPr>
              <a:t> </a:t>
            </a:r>
            <a:r>
              <a:rPr lang="bn-BD" sz="8000" i="1" dirty="0" smtClean="0">
                <a:solidFill>
                  <a:srgbClr val="000000"/>
                </a:solidFill>
                <a:latin typeface="NikoshBAN" panose="02000000000000000000" pitchFamily="2" charset="0"/>
                <a:cs typeface="NikoshBAN" panose="02000000000000000000" pitchFamily="2" charset="0"/>
              </a:rPr>
              <a:t>ওয়াল</a:t>
            </a:r>
            <a:r>
              <a:rPr lang="en-US" sz="8000" i="1" dirty="0" smtClean="0">
                <a:solidFill>
                  <a:srgbClr val="000000"/>
                </a:solidFill>
                <a:latin typeface="NikoshBAN" panose="02000000000000000000" pitchFamily="2" charset="0"/>
                <a:cs typeface="NikoshBAN" panose="02000000000000000000" pitchFamily="2" charset="0"/>
              </a:rPr>
              <a:t> </a:t>
            </a:r>
            <a:r>
              <a:rPr lang="bn-BD" sz="8000" i="1" dirty="0" smtClean="0">
                <a:solidFill>
                  <a:srgbClr val="000000"/>
                </a:solidFill>
                <a:latin typeface="NikoshBAN" panose="02000000000000000000" pitchFamily="2" charset="0"/>
                <a:cs typeface="NikoshBAN" panose="02000000000000000000" pitchFamily="2" charset="0"/>
              </a:rPr>
              <a:t>ফিক্‌হ</a:t>
            </a:r>
            <a:endParaRPr lang="en-US" sz="4800" i="1" dirty="0" smtClean="0">
              <a:solidFill>
                <a:srgbClr val="000000"/>
              </a:solidFill>
              <a:latin typeface="NikoshBAN" panose="02000000000000000000" pitchFamily="2" charset="0"/>
              <a:cs typeface="NikoshBAN" panose="02000000000000000000" pitchFamily="2" charset="0"/>
            </a:endParaRPr>
          </a:p>
          <a:p>
            <a:pPr algn="ctr"/>
            <a:r>
              <a:rPr lang="bn-BD" sz="3600" i="1" dirty="0" smtClean="0">
                <a:solidFill>
                  <a:srgbClr val="000000"/>
                </a:solidFill>
                <a:latin typeface="NikoshBAN" panose="02000000000000000000" pitchFamily="2" charset="0"/>
                <a:cs typeface="NikoshBAN" panose="02000000000000000000" pitchFamily="2" charset="0"/>
              </a:rPr>
              <a:t> </a:t>
            </a:r>
            <a:r>
              <a:rPr lang="en-US" sz="3600" i="1" dirty="0" smtClean="0">
                <a:solidFill>
                  <a:srgbClr val="000000"/>
                </a:solidFill>
                <a:latin typeface="NikoshBAN" panose="02000000000000000000" pitchFamily="2" charset="0"/>
                <a:cs typeface="NikoshBAN" panose="02000000000000000000" pitchFamily="2" charset="0"/>
              </a:rPr>
              <a:t>7</a:t>
            </a:r>
            <a:r>
              <a:rPr lang="bn-BD" sz="3600" i="1" dirty="0" smtClean="0">
                <a:solidFill>
                  <a:srgbClr val="000000"/>
                </a:solidFill>
                <a:latin typeface="NikoshBAN" panose="02000000000000000000" pitchFamily="2" charset="0"/>
                <a:cs typeface="NikoshBAN" panose="02000000000000000000" pitchFamily="2" charset="0"/>
              </a:rPr>
              <a:t>মঃ শ্রেণি  ,</a:t>
            </a:r>
          </a:p>
          <a:p>
            <a:pPr algn="ctr"/>
            <a:r>
              <a:rPr lang="bn-BD" sz="3600" i="1" dirty="0" smtClean="0">
                <a:solidFill>
                  <a:srgbClr val="000000"/>
                </a:solidFill>
                <a:latin typeface="NikoshBAN" panose="02000000000000000000" pitchFamily="2" charset="0"/>
                <a:cs typeface="NikoshBAN" panose="02000000000000000000" pitchFamily="2" charset="0"/>
              </a:rPr>
              <a:t>তৃতীয় ভাগ</a:t>
            </a:r>
            <a:r>
              <a:rPr lang="bn-IN" sz="3600" i="1" dirty="0" smtClean="0">
                <a:solidFill>
                  <a:srgbClr val="000000"/>
                </a:solidFill>
                <a:latin typeface="NikoshBAN" panose="02000000000000000000" pitchFamily="2" charset="0"/>
                <a:cs typeface="NikoshBAN" panose="02000000000000000000" pitchFamily="2" charset="0"/>
              </a:rPr>
              <a:t> ,</a:t>
            </a:r>
            <a:r>
              <a:rPr lang="bn-BD" sz="3600" i="1" dirty="0" smtClean="0">
                <a:solidFill>
                  <a:srgbClr val="000000"/>
                </a:solidFill>
                <a:latin typeface="NikoshBAN" panose="02000000000000000000" pitchFamily="2" charset="0"/>
                <a:cs typeface="NikoshBAN" panose="02000000000000000000" pitchFamily="2" charset="0"/>
              </a:rPr>
              <a:t>তৃতীয়-পাঠ </a:t>
            </a:r>
            <a:r>
              <a:rPr lang="bn-IN" sz="3600" i="1" dirty="0" smtClean="0">
                <a:solidFill>
                  <a:srgbClr val="000000"/>
                </a:solidFill>
                <a:latin typeface="NikoshBAN" panose="02000000000000000000" pitchFamily="2" charset="0"/>
                <a:cs typeface="NikoshBAN" panose="02000000000000000000" pitchFamily="2" charset="0"/>
              </a:rPr>
              <a:t>,পৃষ্ঠা-</a:t>
            </a:r>
            <a:r>
              <a:rPr lang="bn-BD" sz="3600" i="1" dirty="0" smtClean="0">
                <a:solidFill>
                  <a:srgbClr val="000000"/>
                </a:solidFill>
                <a:latin typeface="NikoshBAN" panose="02000000000000000000" pitchFamily="2" charset="0"/>
                <a:cs typeface="NikoshBAN" panose="02000000000000000000" pitchFamily="2" charset="0"/>
              </a:rPr>
              <a:t>১৫৫</a:t>
            </a:r>
            <a:endParaRPr lang="bn-IN" sz="3600" i="1" dirty="0" smtClean="0">
              <a:solidFill>
                <a:srgbClr val="000000"/>
              </a:solidFill>
              <a:latin typeface="NikoshBAN" panose="02000000000000000000" pitchFamily="2" charset="0"/>
              <a:cs typeface="NikoshBAN" panose="02000000000000000000" pitchFamily="2" charset="0"/>
            </a:endParaRPr>
          </a:p>
          <a:p>
            <a:pPr algn="ctr"/>
            <a:r>
              <a:rPr lang="bn-IN" sz="6600" i="1" dirty="0" smtClean="0">
                <a:solidFill>
                  <a:srgbClr val="000000"/>
                </a:solidFill>
                <a:latin typeface="NikoshBAN" panose="02000000000000000000" pitchFamily="2" charset="0"/>
                <a:cs typeface="NikoshBAN" panose="02000000000000000000" pitchFamily="2" charset="0"/>
              </a:rPr>
              <a:t>      </a:t>
            </a:r>
            <a:r>
              <a:rPr lang="bn-BD" sz="4800" i="1" dirty="0" smtClean="0">
                <a:solidFill>
                  <a:srgbClr val="000000"/>
                </a:solidFill>
                <a:latin typeface="NikoshBAN" panose="02000000000000000000" pitchFamily="2" charset="0"/>
                <a:cs typeface="NikoshBAN" panose="02000000000000000000" pitchFamily="2" charset="0"/>
              </a:rPr>
              <a:t>আল্লাহর ওলীদের প্রতি মুহব্বত ও তাঁদের অনুসরণ </a:t>
            </a:r>
            <a:endParaRPr lang="en-US" sz="4800" i="1" dirty="0" smtClean="0">
              <a:solidFill>
                <a:srgbClr val="000000"/>
              </a:solidFill>
              <a:latin typeface="NikoshBAN" panose="02000000000000000000" pitchFamily="2" charset="0"/>
              <a:cs typeface="NikoshBAN" panose="02000000000000000000" pitchFamily="2" charset="0"/>
            </a:endParaRPr>
          </a:p>
          <a:p>
            <a:pPr algn="ctr"/>
            <a:r>
              <a:rPr lang="en-US" sz="3600" i="1" dirty="0" smtClean="0">
                <a:solidFill>
                  <a:srgbClr val="000000"/>
                </a:solidFill>
                <a:latin typeface="NikoshBAN" panose="02000000000000000000" pitchFamily="2" charset="0"/>
                <a:cs typeface="NikoshBAN" panose="02000000000000000000" pitchFamily="2" charset="0"/>
              </a:rPr>
              <a:t>সময়ঃ</a:t>
            </a:r>
            <a:r>
              <a:rPr lang="bn-IN" sz="3600" i="1" dirty="0" smtClean="0">
                <a:solidFill>
                  <a:srgbClr val="000000"/>
                </a:solidFill>
                <a:latin typeface="NikoshBAN" panose="02000000000000000000" pitchFamily="2" charset="0"/>
                <a:cs typeface="NikoshBAN" panose="02000000000000000000" pitchFamily="2" charset="0"/>
              </a:rPr>
              <a:t> </a:t>
            </a:r>
            <a:r>
              <a:rPr lang="en-US" sz="3600" i="1" dirty="0" smtClean="0">
                <a:solidFill>
                  <a:srgbClr val="000000"/>
                </a:solidFill>
                <a:latin typeface="NikoshBAN" panose="02000000000000000000" pitchFamily="2" charset="0"/>
                <a:cs typeface="NikoshBAN" panose="02000000000000000000" pitchFamily="2" charset="0"/>
              </a:rPr>
              <a:t>৪০ মিনিট</a:t>
            </a:r>
            <a:r>
              <a:rPr lang="bn-IN" sz="3600" i="1" dirty="0" smtClean="0">
                <a:solidFill>
                  <a:srgbClr val="000000"/>
                </a:solidFill>
                <a:latin typeface="NikoshBAN" panose="02000000000000000000" pitchFamily="2" charset="0"/>
                <a:cs typeface="NikoshBAN" panose="02000000000000000000" pitchFamily="2" charset="0"/>
              </a:rPr>
              <a:t>  তারিখ  ২</a:t>
            </a:r>
            <a:r>
              <a:rPr lang="bn-BD" sz="3600" i="1" dirty="0" smtClean="0">
                <a:solidFill>
                  <a:srgbClr val="000000"/>
                </a:solidFill>
                <a:latin typeface="NikoshBAN" panose="02000000000000000000" pitchFamily="2" charset="0"/>
                <a:cs typeface="NikoshBAN" panose="02000000000000000000" pitchFamily="2" charset="0"/>
              </a:rPr>
              <a:t>৩</a:t>
            </a:r>
            <a:r>
              <a:rPr lang="bn-IN" sz="3600" i="1" dirty="0" smtClean="0">
                <a:solidFill>
                  <a:srgbClr val="000000"/>
                </a:solidFill>
                <a:latin typeface="NikoshBAN" panose="02000000000000000000" pitchFamily="2" charset="0"/>
                <a:cs typeface="NikoshBAN" panose="02000000000000000000" pitchFamily="2" charset="0"/>
              </a:rPr>
              <a:t>/</a:t>
            </a:r>
            <a:r>
              <a:rPr lang="bn-BD" sz="3600" i="1" dirty="0" smtClean="0">
                <a:solidFill>
                  <a:srgbClr val="000000"/>
                </a:solidFill>
                <a:latin typeface="NikoshBAN" panose="02000000000000000000" pitchFamily="2" charset="0"/>
                <a:cs typeface="NikoshBAN" panose="02000000000000000000" pitchFamily="2" charset="0"/>
              </a:rPr>
              <a:t>৯</a:t>
            </a:r>
            <a:r>
              <a:rPr lang="bn-IN" sz="3600" i="1" dirty="0" smtClean="0">
                <a:solidFill>
                  <a:srgbClr val="000000"/>
                </a:solidFill>
                <a:latin typeface="NikoshBAN" panose="02000000000000000000" pitchFamily="2" charset="0"/>
                <a:cs typeface="NikoshBAN" panose="02000000000000000000" pitchFamily="2" charset="0"/>
              </a:rPr>
              <a:t>/২০১৭ইং </a:t>
            </a:r>
            <a:endParaRPr lang="bn-BD" sz="3600" i="1" dirty="0" smtClean="0">
              <a:solidFill>
                <a:srgbClr val="000000"/>
              </a:solidFill>
              <a:latin typeface="NikoshBAN" panose="02000000000000000000" pitchFamily="2" charset="0"/>
              <a:cs typeface="NikoshBAN" panose="02000000000000000000" pitchFamily="2" charset="0"/>
            </a:endParaRPr>
          </a:p>
        </p:txBody>
      </p:sp>
      <p:sp>
        <p:nvSpPr>
          <p:cNvPr id="8" name="TextBox 7"/>
          <p:cNvSpPr txBox="1"/>
          <p:nvPr/>
        </p:nvSpPr>
        <p:spPr>
          <a:xfrm>
            <a:off x="812800" y="-3429000"/>
            <a:ext cx="9245600" cy="1323439"/>
          </a:xfrm>
          <a:prstGeom prst="rect">
            <a:avLst/>
          </a:prstGeom>
          <a:solidFill>
            <a:srgbClr val="00B050"/>
          </a:solidFill>
        </p:spPr>
        <p:txBody>
          <a:bodyPr wrap="square" rtlCol="0">
            <a:spAutoFit/>
          </a:bodyPr>
          <a:lstStyle/>
          <a:p>
            <a:r>
              <a:rPr lang="bn-BD" sz="8000" dirty="0" smtClean="0">
                <a:latin typeface="NikoshBAN" panose="02000000000000000000" pitchFamily="2" charset="0"/>
                <a:cs typeface="NikoshBAN" panose="02000000000000000000" pitchFamily="2" charset="0"/>
              </a:rPr>
              <a:t>পাঠ পরিচিতি</a:t>
            </a:r>
            <a:endParaRPr lang="en-US" sz="8000" dirty="0">
              <a:latin typeface="NikoshBAN" panose="02000000000000000000" pitchFamily="2" charset="0"/>
              <a:cs typeface="NikoshBAN" panose="02000000000000000000" pitchFamily="2" charset="0"/>
            </a:endParaRPr>
          </a:p>
        </p:txBody>
      </p:sp>
      <p:sp>
        <p:nvSpPr>
          <p:cNvPr id="4" name="Down Ribbon 3"/>
          <p:cNvSpPr/>
          <p:nvPr/>
        </p:nvSpPr>
        <p:spPr>
          <a:xfrm>
            <a:off x="508000" y="0"/>
            <a:ext cx="11684000" cy="1066800"/>
          </a:xfrm>
          <a:prstGeom prst="ribbon">
            <a:avLst/>
          </a:prstGeom>
          <a:blipFill>
            <a:blip r:embed="rId3"/>
            <a:tile tx="0" ty="0" sx="100000" sy="100000" flip="none" algn="tl"/>
          </a:blip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IN" sz="4800" dirty="0" smtClean="0">
                <a:latin typeface="NikoshBAN" pitchFamily="2" charset="0"/>
                <a:cs typeface="NikoshBAN" pitchFamily="2" charset="0"/>
              </a:rPr>
              <a:t>বিষয়</a:t>
            </a:r>
            <a:r>
              <a:rPr lang="bn-BD" sz="4800" smtClean="0">
                <a:latin typeface="NikoshBAN" pitchFamily="2" charset="0"/>
                <a:cs typeface="NikoshBAN" pitchFamily="2" charset="0"/>
              </a:rPr>
              <a:t> ও পাঠ পরিচিতি</a:t>
            </a:r>
            <a:r>
              <a:rPr lang="bn-IN" sz="4800" smtClean="0">
                <a:latin typeface="NikoshBAN" pitchFamily="2" charset="0"/>
                <a:cs typeface="NikoshBAN" pitchFamily="2" charset="0"/>
              </a:rPr>
              <a:t> </a:t>
            </a:r>
            <a:endParaRPr lang="en-US" sz="4800" dirty="0">
              <a:latin typeface="NikoshBAN" pitchFamily="2" charset="0"/>
              <a:cs typeface="NikoshBAN" pitchFamily="2" charset="0"/>
            </a:endParaRPr>
          </a:p>
        </p:txBody>
      </p:sp>
    </p:spTree>
    <p:extLst>
      <p:ext uri="{BB962C8B-B14F-4D97-AF65-F5344CB8AC3E}">
        <p14:creationId xmlns:p14="http://schemas.microsoft.com/office/powerpoint/2010/main" xmlns="" val="281857254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650" y="1743075"/>
            <a:ext cx="10972799" cy="4524315"/>
          </a:xfrm>
          <a:prstGeom prst="rect">
            <a:avLst/>
          </a:prstGeom>
          <a:blipFill>
            <a:blip r:embed="rId2"/>
            <a:tile tx="0" ty="0" sx="100000" sy="100000" flip="none" algn="tl"/>
          </a:blipFill>
          <a:ln w="76200">
            <a:solidFill>
              <a:srgbClr val="0070C0"/>
            </a:solidFill>
            <a:prstDash val="sysDot"/>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bn-BD" sz="4800" dirty="0" smtClean="0">
                <a:latin typeface="NikoshBAN" pitchFamily="2" charset="0"/>
                <a:cs typeface="NikoshBAN" pitchFamily="2" charset="0"/>
              </a:rPr>
              <a:t>এই পাঠ শেষে শিক্ষার্থীরা ---</a:t>
            </a:r>
          </a:p>
          <a:p>
            <a:pPr>
              <a:buFont typeface="Wingdings" pitchFamily="2" charset="2"/>
              <a:buChar char="v"/>
            </a:pPr>
            <a:r>
              <a:rPr lang="bn-BD" sz="4800" dirty="0" smtClean="0">
                <a:latin typeface="NikoshBAN" pitchFamily="2" charset="0"/>
                <a:cs typeface="NikoshBAN" pitchFamily="2" charset="0"/>
              </a:rPr>
              <a:t>১।</a:t>
            </a:r>
            <a:r>
              <a:rPr lang="bn-IN" sz="4800" dirty="0" smtClean="0">
                <a:latin typeface="NikoshBAN" pitchFamily="2" charset="0"/>
                <a:cs typeface="NikoshBAN" pitchFamily="2" charset="0"/>
              </a:rPr>
              <a:t>আল্লাহর ওলিগণের পরিচয়</a:t>
            </a:r>
            <a:r>
              <a:rPr lang="bn-BD" sz="4800" dirty="0" smtClean="0">
                <a:latin typeface="NikoshBAN" pitchFamily="2" charset="0"/>
                <a:cs typeface="NikoshBAN" pitchFamily="2" charset="0"/>
              </a:rPr>
              <a:t> বর্ণনা করতে  পারবে। </a:t>
            </a:r>
            <a:endParaRPr lang="en-US" sz="4800" dirty="0" smtClean="0">
              <a:latin typeface="NikoshBAN" pitchFamily="2" charset="0"/>
              <a:cs typeface="NikoshBAN" pitchFamily="2" charset="0"/>
            </a:endParaRPr>
          </a:p>
          <a:p>
            <a:pPr>
              <a:buFont typeface="Wingdings" pitchFamily="2" charset="2"/>
              <a:buChar char="v"/>
            </a:pPr>
            <a:r>
              <a:rPr lang="bn-BD" sz="4800" dirty="0" smtClean="0">
                <a:latin typeface="NikoshBAN" pitchFamily="2" charset="0"/>
                <a:cs typeface="NikoshBAN" pitchFamily="2" charset="0"/>
              </a:rPr>
              <a:t>২।আল্লাহর </a:t>
            </a:r>
            <a:r>
              <a:rPr lang="bn-IN" sz="4800" dirty="0" smtClean="0">
                <a:latin typeface="NikoshBAN" pitchFamily="2" charset="0"/>
                <a:cs typeface="NikoshBAN" pitchFamily="2" charset="0"/>
              </a:rPr>
              <a:t> </a:t>
            </a:r>
            <a:r>
              <a:rPr lang="bn-IN" sz="4800" dirty="0" smtClean="0">
                <a:latin typeface="NikoshBAN" pitchFamily="2" charset="0"/>
                <a:cs typeface="NikoshBAN" pitchFamily="2" charset="0"/>
              </a:rPr>
              <a:t>ওলি</a:t>
            </a:r>
            <a:r>
              <a:rPr lang="bn-BD" sz="4800" dirty="0" smtClean="0">
                <a:latin typeface="NikoshBAN" pitchFamily="2" charset="0"/>
                <a:cs typeface="NikoshBAN" pitchFamily="2" charset="0"/>
              </a:rPr>
              <a:t>দের</a:t>
            </a:r>
            <a:r>
              <a:rPr lang="bn-IN" sz="4800" dirty="0" smtClean="0">
                <a:latin typeface="NikoshBAN" pitchFamily="2" charset="0"/>
                <a:cs typeface="NikoshBAN" pitchFamily="2" charset="0"/>
              </a:rPr>
              <a:t>  ওসিলা করে </a:t>
            </a:r>
            <a:r>
              <a:rPr lang="bn-BD" sz="4800" dirty="0" smtClean="0">
                <a:latin typeface="NikoshBAN" pitchFamily="2" charset="0"/>
                <a:cs typeface="NikoshBAN" pitchFamily="2" charset="0"/>
              </a:rPr>
              <a:t>আল্লাহর নিকট </a:t>
            </a:r>
            <a:r>
              <a:rPr lang="bn-IN" sz="4800" dirty="0" smtClean="0">
                <a:latin typeface="NikoshBAN" pitchFamily="2" charset="0"/>
                <a:cs typeface="NikoshBAN" pitchFamily="2" charset="0"/>
              </a:rPr>
              <a:t>দোয়া করা</a:t>
            </a:r>
            <a:r>
              <a:rPr lang="bn-BD" sz="4800" dirty="0" smtClean="0">
                <a:latin typeface="NikoshBAN" pitchFamily="2" charset="0"/>
                <a:cs typeface="NikoshBAN" pitchFamily="2" charset="0"/>
              </a:rPr>
              <a:t> সমপর্কে বলতে পারবে।</a:t>
            </a:r>
          </a:p>
          <a:p>
            <a:pPr>
              <a:buFont typeface="Wingdings" pitchFamily="2" charset="2"/>
              <a:buChar char="v"/>
            </a:pPr>
            <a:r>
              <a:rPr lang="bn-BD" sz="4800" dirty="0" smtClean="0">
                <a:latin typeface="NikoshBAN" pitchFamily="2" charset="0"/>
                <a:cs typeface="NikoshBAN" pitchFamily="2" charset="0"/>
              </a:rPr>
              <a:t>৩।নবী-রাসুল, সাহাবী ও ওলি- আউলিয়াগণের মাযার </a:t>
            </a:r>
          </a:p>
          <a:p>
            <a:r>
              <a:rPr lang="bn-BD" sz="4800" dirty="0" smtClean="0">
                <a:latin typeface="NikoshBAN" pitchFamily="2" charset="0"/>
                <a:cs typeface="NikoshBAN" pitchFamily="2" charset="0"/>
              </a:rPr>
              <a:t>      শরীফ যিয়ারতের গুরুত্ব বলতে পারবে।   </a:t>
            </a:r>
            <a:endParaRPr lang="en-US" sz="4800" dirty="0" smtClean="0">
              <a:latin typeface="NikoshBAN" pitchFamily="2" charset="0"/>
              <a:cs typeface="NikoshBAN" pitchFamily="2" charset="0"/>
            </a:endParaRPr>
          </a:p>
        </p:txBody>
      </p:sp>
      <p:sp>
        <p:nvSpPr>
          <p:cNvPr id="4" name="Down Ribbon 3"/>
          <p:cNvSpPr/>
          <p:nvPr/>
        </p:nvSpPr>
        <p:spPr>
          <a:xfrm>
            <a:off x="485776" y="428625"/>
            <a:ext cx="11029950" cy="1228725"/>
          </a:xfrm>
          <a:prstGeom prst="ribbon">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7200" dirty="0" smtClean="0">
                <a:solidFill>
                  <a:srgbClr val="000000"/>
                </a:solidFill>
                <a:latin typeface="NikoshBAN" pitchFamily="2" charset="0"/>
                <a:cs typeface="NikoshBAN" pitchFamily="2" charset="0"/>
              </a:rPr>
              <a:t>শিখনফল</a:t>
            </a:r>
            <a:endParaRPr lang="en-US" sz="7200" dirty="0">
              <a:solidFill>
                <a:srgbClr val="000000"/>
              </a:solidFill>
              <a:latin typeface="NikoshBAN" pitchFamily="2" charset="0"/>
              <a:cs typeface="NikoshBAN" pitchFamily="2" charset="0"/>
            </a:endParaRPr>
          </a:p>
        </p:txBody>
      </p:sp>
    </p:spTree>
    <p:extLst>
      <p:ext uri="{BB962C8B-B14F-4D97-AF65-F5344CB8AC3E}">
        <p14:creationId xmlns="" xmlns:p14="http://schemas.microsoft.com/office/powerpoint/2010/main" val="48023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Aspect</Template>
  <TotalTime>1522</TotalTime>
  <Words>741</Words>
  <Application>Microsoft Office PowerPoint</Application>
  <PresentationFormat>Custom</PresentationFormat>
  <Paragraphs>64</Paragraphs>
  <Slides>15</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Aspect</vt:lpstr>
      <vt:lpstr>Packager Shell Object</vt:lpstr>
      <vt:lpstr>Slide 1</vt:lpstr>
      <vt:lpstr>Slide 2</vt:lpstr>
      <vt:lpstr>Slide 3</vt:lpstr>
      <vt:lpstr>Slide 4</vt:lpstr>
      <vt:lpstr>Slide 5</vt:lpstr>
      <vt:lpstr>Slide 6</vt:lpstr>
      <vt:lpstr>Slide 7</vt:lpstr>
      <vt:lpstr>Slide 8</vt:lpstr>
      <vt:lpstr>Slide 9</vt:lpstr>
      <vt:lpstr>Slide 10</vt:lpstr>
      <vt:lpstr>Slide 11</vt:lpstr>
      <vt:lpstr>দলগত কাজ </vt:lpstr>
      <vt:lpstr>Slide 13</vt:lpstr>
      <vt:lpstr>বাড়ির কাজ </vt:lpstr>
      <vt:lpstr>আজকের ক্লাসে  সবাইকে ধন্যবাদ, আবার দেখা হবে ইনশা আল্লাহ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DOEL</dc:creator>
  <cp:lastModifiedBy>Educational</cp:lastModifiedBy>
  <cp:revision>325</cp:revision>
  <dcterms:created xsi:type="dcterms:W3CDTF">2015-08-15T13:44:46Z</dcterms:created>
  <dcterms:modified xsi:type="dcterms:W3CDTF">2017-09-23T16:43:54Z</dcterms:modified>
</cp:coreProperties>
</file>